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Roboto"/>
      <p:regular r:id="rId47"/>
      <p:bold r:id="rId48"/>
      <p:italic r:id="rId49"/>
      <p:boldItalic r:id="rId50"/>
    </p:embeddedFont>
    <p:embeddedFont>
      <p:font typeface="Roboto Medium"/>
      <p:regular r:id="rId51"/>
      <p:bold r:id="rId52"/>
      <p:italic r:id="rId53"/>
      <p:boldItalic r:id="rId54"/>
    </p:embeddedFont>
    <p:embeddedFont>
      <p:font typeface="Google Sans"/>
      <p:regular r:id="rId55"/>
      <p:bold r:id="rId56"/>
      <p:italic r:id="rId57"/>
      <p:boldItalic r:id="rId58"/>
    </p:embeddedFont>
    <p:embeddedFont>
      <p:font typeface="Google Sans Medium"/>
      <p:regular r:id="rId59"/>
      <p:bold r:id="rId60"/>
      <p:italic r:id="rId61"/>
      <p:boldItalic r:id="rId62"/>
    </p:embeddedFont>
    <p:embeddedFont>
      <p:font typeface="Roboto Light"/>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GoogleSansMedium-boldItalic.fntdata"/><Relationship Id="rId61" Type="http://schemas.openxmlformats.org/officeDocument/2006/relationships/font" Target="fonts/GoogleSansMedium-italic.fntdata"/><Relationship Id="rId20" Type="http://schemas.openxmlformats.org/officeDocument/2006/relationships/slide" Target="slides/slide15.xml"/><Relationship Id="rId64" Type="http://schemas.openxmlformats.org/officeDocument/2006/relationships/font" Target="fonts/RobotoLight-bold.fntdata"/><Relationship Id="rId63" Type="http://schemas.openxmlformats.org/officeDocument/2006/relationships/font" Target="fonts/RobotoLight-regular.fntdata"/><Relationship Id="rId22" Type="http://schemas.openxmlformats.org/officeDocument/2006/relationships/slide" Target="slides/slide17.xml"/><Relationship Id="rId66" Type="http://schemas.openxmlformats.org/officeDocument/2006/relationships/font" Target="fonts/RobotoLight-boldItalic.fntdata"/><Relationship Id="rId21" Type="http://schemas.openxmlformats.org/officeDocument/2006/relationships/slide" Target="slides/slide16.xml"/><Relationship Id="rId65" Type="http://schemas.openxmlformats.org/officeDocument/2006/relationships/font" Target="fonts/RobotoLight-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GoogleSansMedium-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edium-regular.fntdata"/><Relationship Id="rId50" Type="http://schemas.openxmlformats.org/officeDocument/2006/relationships/font" Target="fonts/Roboto-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6.xml"/><Relationship Id="rId55" Type="http://schemas.openxmlformats.org/officeDocument/2006/relationships/font" Target="fonts/GoogleSans-regular.fntdata"/><Relationship Id="rId10" Type="http://schemas.openxmlformats.org/officeDocument/2006/relationships/slide" Target="slides/slide5.xml"/><Relationship Id="rId54" Type="http://schemas.openxmlformats.org/officeDocument/2006/relationships/font" Target="fonts/RobotoMedium-boldItalic.fntdata"/><Relationship Id="rId13" Type="http://schemas.openxmlformats.org/officeDocument/2006/relationships/slide" Target="slides/slide8.xml"/><Relationship Id="rId57" Type="http://schemas.openxmlformats.org/officeDocument/2006/relationships/font" Target="fonts/GoogleSans-italic.fntdata"/><Relationship Id="rId12" Type="http://schemas.openxmlformats.org/officeDocument/2006/relationships/slide" Target="slides/slide7.xml"/><Relationship Id="rId56" Type="http://schemas.openxmlformats.org/officeDocument/2006/relationships/font" Target="fonts/GoogleSans-bold.fntdata"/><Relationship Id="rId15" Type="http://schemas.openxmlformats.org/officeDocument/2006/relationships/slide" Target="slides/slide10.xml"/><Relationship Id="rId59" Type="http://schemas.openxmlformats.org/officeDocument/2006/relationships/font" Target="fonts/GoogleSansMedium-regular.fntdata"/><Relationship Id="rId14" Type="http://schemas.openxmlformats.org/officeDocument/2006/relationships/slide" Target="slides/slide9.xml"/><Relationship Id="rId58" Type="http://schemas.openxmlformats.org/officeDocument/2006/relationships/font" Target="fonts/Google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jp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loud.google.com/tpu/docs/inception-v3-advanced#preprocessing_stage" TargetMode="External"/><Relationship Id="rId3" Type="http://schemas.openxmlformats.org/officeDocument/2006/relationships/hyperlink" Target="https://www.tensorflow.org/api_docs/python/tf/keras/applications"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502.03044.pdf"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guide/checkpoints" TargetMode="External"/><Relationship Id="rId3" Type="http://schemas.openxmlformats.org/officeDocument/2006/relationships/hyperlink" Target="https://www.tensorflow.org/guide/estimator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beta/tutorials/text/image_captioning"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502.03044.pdf" TargetMode="External"/><Relationship Id="rId3" Type="http://schemas.openxmlformats.org/officeDocument/2006/relationships/hyperlink" Target="https://www.tensorflow.org/beta/tutorials/text/image_captioning"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delabs.developers.google.com/codelabs/mlimmersion-image-flowerstxf/index.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beta/tutorials/text/nmt_with_attention" TargetMode="External"/><Relationship Id="rId3" Type="http://schemas.openxmlformats.org/officeDocument/2006/relationships/hyperlink" Target="https://ai.googleblog.com/2017/04/introducing-tf-seq2seq-open-source.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45a8d9909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45a8d9909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this session, we are going to combine to combine text and image classification techniques to create a very powerful application of machine learning. Different kinds of systems can be connected like a pipeline.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We've discussed how machine learning requires large amounts of data and this task involves downloading a large dataset of images. We will open the notebook and discuss the topic after it begins to download.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cab0844f4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cab0844f4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Once the MS-COCO data is downloaded, learners should proceed in groups at their own pace.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5cab0844f4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5cab0844f4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speed up training time, you’ll use only 30,000 of the images and captions. Using more data would improve the accuracy of the model.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5cab0844f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cab0844f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speed up training time, you’ll use only 30,000 of the images and captions. Using more data would improve the accuracy of the model.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cab0844f4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cab0844f4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Check that you have successfully limited the size of the training set.</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cab0844f4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cab0844f4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Use InceptionV3 (which is pretrained on Imagenet) to classify each image. You will extract features from the last convolutional layer.</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First, convert the images into InceptionV3's expected format by:</a:t>
            </a:r>
            <a:endParaRPr>
              <a:solidFill>
                <a:schemeClr val="dk1"/>
              </a:solidFill>
            </a:endParaRPr>
          </a:p>
          <a:p>
            <a:pPr indent="-298450" lvl="0" marL="457200" rtl="0" algn="l">
              <a:lnSpc>
                <a:spcPct val="115000"/>
              </a:lnSpc>
              <a:spcBef>
                <a:spcPts val="0"/>
              </a:spcBef>
              <a:spcAft>
                <a:spcPts val="0"/>
              </a:spcAft>
              <a:buClr>
                <a:schemeClr val="dk1"/>
              </a:buClr>
              <a:buSzPts val="1100"/>
              <a:buFont typeface="Arial"/>
              <a:buChar char="●"/>
            </a:pPr>
            <a:r>
              <a:rPr lang="en">
                <a:solidFill>
                  <a:schemeClr val="dk1"/>
                </a:solidFill>
              </a:rPr>
              <a:t>Resizing the image to 299px by 299px.</a:t>
            </a:r>
            <a:endParaRPr>
              <a:solidFill>
                <a:schemeClr val="dk1"/>
              </a:solidFill>
            </a:endParaRPr>
          </a:p>
          <a:p>
            <a:pPr indent="-298450" lvl="0" marL="457200" rtl="0" algn="l">
              <a:lnSpc>
                <a:spcPct val="115000"/>
              </a:lnSpc>
              <a:spcBef>
                <a:spcPts val="0"/>
              </a:spcBef>
              <a:spcAft>
                <a:spcPts val="0"/>
              </a:spcAft>
              <a:buClr>
                <a:schemeClr val="dk1"/>
              </a:buClr>
              <a:buSzPts val="1100"/>
              <a:buFont typeface="Arial"/>
              <a:buChar char="●"/>
            </a:pPr>
            <a:r>
              <a:rPr lang="en" u="sng">
                <a:solidFill>
                  <a:srgbClr val="1A73E8"/>
                </a:solidFill>
                <a:hlinkClick r:id="rId2"/>
              </a:rPr>
              <a:t>Preprocess</a:t>
            </a:r>
            <a:r>
              <a:rPr lang="en">
                <a:solidFill>
                  <a:schemeClr val="dk1"/>
                </a:solidFill>
              </a:rPr>
              <a:t> it using the </a:t>
            </a:r>
            <a:r>
              <a:rPr lang="en" u="sng">
                <a:solidFill>
                  <a:srgbClr val="1A73E8"/>
                </a:solidFill>
                <a:hlinkClick r:id="rId3"/>
              </a:rPr>
              <a:t>preprocess_input</a:t>
            </a:r>
            <a:r>
              <a:rPr lang="en">
                <a:solidFill>
                  <a:schemeClr val="dk1"/>
                </a:solidFill>
              </a:rPr>
              <a:t> method to normalize the image so that it contains pixels in the range of -1 to 1, which matches the format of the images used to train InceptionV3.</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cab0844f4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cab0844f4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Create a tf.keras model where the output layer is the last convolutional layer in the InceptionV3 architecture. The shape of the output of this layer is 8x8x2048.</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You use the last convolutional layer because this example is about attention. You don't perform this initialization during training because it could become a bottleneck.</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This code</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Forwards each image through the network and stores the resulting vector in a dictionary (image_name --&gt; feature_vector).</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Saves the dictionary to disk after all the images are passed through the network.</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d0ec61b9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d0ec61b9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You will pre-process each image with InceptionV3 and cache the output to disk. Although it would be faster to store this in Colab's cache it is too large. Working with large amounts of data requires large amounts of processing power and storage.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The caching will take about 10 minutes to run in Colab with a GPU.</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d0ec61b92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d0ec61b92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A large portion of your time building a machine learning system involves exploring and pre-processing the data. This code splits up the labeled caption sentences into words forming a dictionary. This process is called tokenization.</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d0ec61b92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d0ec61b92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Unless you are have unlimited resources and time you will need to make decisions to make the best use of both. In this activity, one memory saving decision is limiting the vocabulary size to the top 5,000 words (to save memory) and replaces all other words with the token "UNK" (unknown).</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d0ec61b92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d0ec61b92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Creating a model involves training the model based on some subset of the data and leaving another portion to validate how well the model does on new data. A common practice is to start with a data split of 80% training and 20% validation.</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It's important to scrutinize your data splitting methods to ensure both are similarly distributed.</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cab0844f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cab0844f4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Go to the exercise notebook</a:t>
            </a:r>
            <a:endParaRPr/>
          </a:p>
          <a:p>
            <a:pPr indent="-298450" lvl="0" marL="457200" rtl="0" algn="l">
              <a:spcBef>
                <a:spcPts val="0"/>
              </a:spcBef>
              <a:spcAft>
                <a:spcPts val="0"/>
              </a:spcAft>
              <a:buSzPts val="1100"/>
              <a:buAutoNum type="arabicPeriod"/>
            </a:pPr>
            <a:r>
              <a:rPr lang="en"/>
              <a:t>Open the exercise in Colab, a browser based notebook for running code in the cloud without needing to setup your computer.</a:t>
            </a:r>
            <a:endParaRPr/>
          </a:p>
          <a:p>
            <a:pPr indent="-298450" lvl="0" marL="457200" rtl="0" algn="l">
              <a:spcBef>
                <a:spcPts val="0"/>
              </a:spcBef>
              <a:spcAft>
                <a:spcPts val="0"/>
              </a:spcAft>
              <a:buSzPts val="1100"/>
              <a:buAutoNum type="arabicPeriod"/>
            </a:pPr>
            <a:r>
              <a:rPr lang="en"/>
              <a:t>Sign into your Google account</a:t>
            </a:r>
            <a:r>
              <a:rPr lang="en"/>
              <a:t> (if it is their own account they can save the notebook in Drive to refer to later)</a:t>
            </a:r>
            <a:endParaRPr/>
          </a:p>
          <a:p>
            <a:pPr indent="-298450" lvl="0" marL="457200" rtl="0" algn="l">
              <a:spcBef>
                <a:spcPts val="0"/>
              </a:spcBef>
              <a:spcAft>
                <a:spcPts val="0"/>
              </a:spcAft>
              <a:buSzPts val="1100"/>
              <a:buAutoNum type="arabicPeriod"/>
            </a:pPr>
            <a:r>
              <a:rPr lang="en"/>
              <a:t>Activate the cloud-based runtime so you can run code in the cloud rather than setting up your machine</a:t>
            </a:r>
            <a:endParaRPr/>
          </a:p>
          <a:p>
            <a:pPr indent="-298450" lvl="0" marL="457200" rtl="0" algn="l">
              <a:spcBef>
                <a:spcPts val="0"/>
              </a:spcBef>
              <a:spcAft>
                <a:spcPts val="0"/>
              </a:spcAft>
              <a:buSzPts val="1100"/>
              <a:buAutoNum type="arabicPeriod"/>
            </a:pPr>
            <a:r>
              <a:rPr lang="en"/>
              <a:t>Run the code in a cell by clicking on the play/triangle button.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5d0ec61b92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d0ec61b92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The last two variables represent the vector shape </a:t>
            </a:r>
            <a:r>
              <a:rPr lang="en">
                <a:solidFill>
                  <a:schemeClr val="dk1"/>
                </a:solidFill>
              </a:rPr>
              <a:t>extracted from InceptionV3 (64, 2048).</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The other variables can be modified if you are running this code on a more/less powerful machine.</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5d0ec61b92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d0ec61b92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The training pipeline will utilize the CPU for data processing and the GPU for neural network calculations.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This code splits the data so it can be processed in parallel between the CPU and GPU and minimize the amount of idle time on either processor.</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d0ec61b92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d0ec61b92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02124"/>
                </a:solidFill>
                <a:highlight>
                  <a:srgbClr val="FFFFFF"/>
                </a:highlight>
              </a:rPr>
              <a:t>The model architecture is inspired by the </a:t>
            </a:r>
            <a:r>
              <a:rPr lang="en" u="sng">
                <a:solidFill>
                  <a:srgbClr val="1A73E8"/>
                </a:solidFill>
                <a:highlight>
                  <a:srgbClr val="FFFFFF"/>
                </a:highlight>
                <a:hlinkClick r:id="rId2"/>
              </a:rPr>
              <a:t>Show, Attend and Tell</a:t>
            </a:r>
            <a:r>
              <a:rPr lang="en">
                <a:solidFill>
                  <a:srgbClr val="202124"/>
                </a:solidFill>
                <a:highlight>
                  <a:srgbClr val="FFFFFF"/>
                </a:highlight>
              </a:rPr>
              <a:t> paper. Complex architectures like this are developed through experimentation and iteration.</a:t>
            </a:r>
            <a:endParaRPr>
              <a:solidFill>
                <a:srgbClr val="202124"/>
              </a:solidFill>
              <a:highlight>
                <a:srgbClr val="FFFFFF"/>
              </a:highlight>
            </a:endParaRPr>
          </a:p>
          <a:p>
            <a:pPr indent="0" lvl="0" marL="0" rtl="0" algn="l">
              <a:lnSpc>
                <a:spcPct val="115000"/>
              </a:lnSpc>
              <a:spcBef>
                <a:spcPts val="0"/>
              </a:spcBef>
              <a:spcAft>
                <a:spcPts val="0"/>
              </a:spcAft>
              <a:buNone/>
            </a:pPr>
            <a:r>
              <a:t/>
            </a:r>
            <a:endParaRPr>
              <a:solidFill>
                <a:srgbClr val="202124"/>
              </a:solidFill>
              <a:highlight>
                <a:srgbClr val="FFFFFF"/>
              </a:highlight>
            </a:endParaRPr>
          </a:p>
          <a:p>
            <a:pPr indent="0" lvl="0" marL="0" rtl="0" algn="l">
              <a:lnSpc>
                <a:spcPct val="115000"/>
              </a:lnSpc>
              <a:spcBef>
                <a:spcPts val="0"/>
              </a:spcBef>
              <a:spcAft>
                <a:spcPts val="0"/>
              </a:spcAft>
              <a:buNone/>
            </a:pPr>
            <a:r>
              <a:rPr lang="en">
                <a:solidFill>
                  <a:srgbClr val="202124"/>
                </a:solidFill>
                <a:highlight>
                  <a:srgbClr val="FFFFFF"/>
                </a:highlight>
              </a:rPr>
              <a:t>New techniques and approaches emerge from the machine learning research community. In online competitions its common to see different but equally effective </a:t>
            </a:r>
            <a:r>
              <a:rPr lang="en">
                <a:solidFill>
                  <a:srgbClr val="202124"/>
                </a:solidFill>
                <a:highlight>
                  <a:srgbClr val="FFFFFF"/>
                </a:highlight>
              </a:rPr>
              <a:t>approaches.</a:t>
            </a:r>
            <a:endParaRPr>
              <a:solidFill>
                <a:srgbClr val="202124"/>
              </a:solidFill>
              <a:highlight>
                <a:srgbClr val="FFFFFF"/>
              </a:highlight>
            </a:endParaRPr>
          </a:p>
          <a:p>
            <a:pPr indent="0" lvl="0" marL="0" rtl="0" algn="l">
              <a:lnSpc>
                <a:spcPct val="115000"/>
              </a:lnSpc>
              <a:spcBef>
                <a:spcPts val="0"/>
              </a:spcBef>
              <a:spcAft>
                <a:spcPts val="0"/>
              </a:spcAft>
              <a:buNone/>
            </a:pPr>
            <a:r>
              <a:t/>
            </a:r>
            <a:endParaRPr>
              <a:solidFill>
                <a:srgbClr val="202124"/>
              </a:solidFill>
              <a:highlight>
                <a:srgbClr val="FFFFFF"/>
              </a:highlight>
            </a:endParaRPr>
          </a:p>
          <a:p>
            <a:pPr indent="0" lvl="0" marL="0" rtl="0" algn="l">
              <a:lnSpc>
                <a:spcPct val="115000"/>
              </a:lnSpc>
              <a:spcBef>
                <a:spcPts val="0"/>
              </a:spcBef>
              <a:spcAft>
                <a:spcPts val="0"/>
              </a:spcAft>
              <a:buNone/>
            </a:pPr>
            <a:r>
              <a:rPr lang="en">
                <a:solidFill>
                  <a:srgbClr val="202124"/>
                </a:solidFill>
                <a:highlight>
                  <a:srgbClr val="FFFFFF"/>
                </a:highlight>
              </a:rPr>
              <a:t>If learners are interested in learning more details, they can look up the TF/Keras/Python API documentation.</a:t>
            </a:r>
            <a:endParaRPr>
              <a:solidFill>
                <a:srgbClr val="202124"/>
              </a:solidFill>
              <a:highlight>
                <a:srgbClr val="FFFFFF"/>
              </a:highligh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5d0ec61b92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5d0ec61b92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Arial"/>
              <a:buChar char="●"/>
            </a:pPr>
            <a:r>
              <a:rPr lang="en">
                <a:solidFill>
                  <a:schemeClr val="dk1"/>
                </a:solidFill>
              </a:rPr>
              <a:t>Call function:</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features(CNN_encoder output) shape == (batch_size, 64, embedding_dim)</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hidden shape == (batch_size, hidden_size)</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hidden_with_time_axis shape == (batch_size, 1, hidden_size)</a:t>
            </a:r>
            <a:endParaRPr>
              <a:solidFill>
                <a:schemeClr val="dk1"/>
              </a:solidFill>
            </a:endParaRPr>
          </a:p>
          <a:p>
            <a:pPr indent="-298450" lvl="1" marL="914400" rtl="0" algn="l">
              <a:lnSpc>
                <a:spcPct val="115000"/>
              </a:lnSpc>
              <a:spcBef>
                <a:spcPts val="0"/>
              </a:spcBef>
              <a:spcAft>
                <a:spcPts val="0"/>
              </a:spcAft>
              <a:buClr>
                <a:schemeClr val="dk1"/>
              </a:buClr>
              <a:buSzPts val="1100"/>
              <a:buFont typeface="Arial"/>
              <a:buChar char="○"/>
            </a:pPr>
            <a:r>
              <a:rPr lang="en">
                <a:solidFill>
                  <a:schemeClr val="dk1"/>
                </a:solidFill>
              </a:rPr>
              <a:t>score shape == (batch_size, 64, hidden_size)</a:t>
            </a:r>
            <a:endParaRPr>
              <a:solidFill>
                <a:schemeClr val="dk1"/>
              </a:solidFill>
            </a:endParaRPr>
          </a:p>
          <a:p>
            <a:pPr indent="-298450" lvl="0" marL="457200" rtl="0" algn="l">
              <a:lnSpc>
                <a:spcPct val="115000"/>
              </a:lnSpc>
              <a:spcBef>
                <a:spcPts val="0"/>
              </a:spcBef>
              <a:spcAft>
                <a:spcPts val="0"/>
              </a:spcAft>
              <a:buClr>
                <a:schemeClr val="dk1"/>
              </a:buClr>
              <a:buSzPts val="1100"/>
              <a:buFont typeface="Arial"/>
              <a:buChar char="●"/>
            </a:pPr>
            <a:r>
              <a:rPr lang="en">
                <a:solidFill>
                  <a:schemeClr val="dk1"/>
                </a:solidFill>
              </a:rPr>
              <a:t>context_vector shape after sum == (batch_size, hidden_size)</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d0ec61b92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d0ec61b92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Since you have already extracted the features and dumped it using pickle</a:t>
            </a:r>
            <a:endParaRPr>
              <a:highlight>
                <a:srgbClr val="FFFFFE"/>
              </a:highlight>
            </a:endParaRPr>
          </a:p>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This encoder passes those features through a Fully connected layer</a:t>
            </a:r>
            <a:endParaRPr>
              <a:highlight>
                <a:srgbClr val="FFFFFE"/>
              </a:highlight>
            </a:endParaRPr>
          </a:p>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shape after fc == (batch_size, 64, embedding_dim)</a:t>
            </a:r>
            <a:endParaRPr>
              <a:highlight>
                <a:srgbClr val="FFFFFE"/>
              </a:high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5d0ec61b92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d0ec61b92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Since you have already extracted the features and dumped it using pickle</a:t>
            </a:r>
            <a:endParaRPr>
              <a:highlight>
                <a:srgbClr val="FFFFFE"/>
              </a:highlight>
            </a:endParaRPr>
          </a:p>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This encoder passes those features through a Fully connected layer</a:t>
            </a:r>
            <a:endParaRPr>
              <a:highlight>
                <a:srgbClr val="FFFFFE"/>
              </a:highlight>
            </a:endParaRPr>
          </a:p>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shape after fc == (batch_size, 64, embedding_dim)</a:t>
            </a:r>
            <a:endParaRPr>
              <a:highlight>
                <a:srgbClr val="FFFFFE"/>
              </a:high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5d0ec61b92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5d0ec61b92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000000"/>
              </a:buClr>
              <a:buSzPts val="1100"/>
              <a:buFont typeface="Arial"/>
              <a:buChar char="●"/>
            </a:pPr>
            <a:r>
              <a:rPr lang="en">
                <a:highlight>
                  <a:srgbClr val="FFFFFE"/>
                </a:highlight>
              </a:rPr>
              <a:t>Call</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defines attention as a separate model</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x shape after passing through embedding == (batch_size, 1, embedding_dim)</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x shape after concatenation == (batch_size, 1, embedding_dim + hidden_size</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passing the concatenated vector to the GRU</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shape == (batch_size, max_length, hidden_size)</a:t>
            </a:r>
            <a:endParaRPr>
              <a:highlight>
                <a:srgbClr val="FFFFFE"/>
              </a:highlight>
            </a:endParaRPr>
          </a:p>
          <a:p>
            <a:pPr indent="-298450" lvl="1" marL="914400" rtl="0" algn="l">
              <a:lnSpc>
                <a:spcPct val="150000"/>
              </a:lnSpc>
              <a:spcBef>
                <a:spcPts val="0"/>
              </a:spcBef>
              <a:spcAft>
                <a:spcPts val="0"/>
              </a:spcAft>
              <a:buClr>
                <a:srgbClr val="000000"/>
              </a:buClr>
              <a:buSzPts val="1100"/>
              <a:buFont typeface="Arial"/>
              <a:buChar char="○"/>
            </a:pPr>
            <a:r>
              <a:rPr lang="en">
                <a:highlight>
                  <a:srgbClr val="FFFFFE"/>
                </a:highlight>
              </a:rPr>
              <a:t>output shape == (batch_size * max_length, vocab)</a:t>
            </a:r>
            <a:endParaRPr>
              <a:highlight>
                <a:srgbClr val="FFFFFE"/>
              </a:high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d0ec61b92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d0ec61b92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000000"/>
              </a:buClr>
              <a:buSzPts val="1100"/>
              <a:buFont typeface="Arial"/>
              <a:buChar char="●"/>
            </a:pPr>
            <a:r>
              <a:rPr lang="en">
                <a:solidFill>
                  <a:schemeClr val="dk1"/>
                </a:solidFill>
                <a:highlight>
                  <a:srgbClr val="FFFFFE"/>
                </a:highlight>
              </a:rPr>
              <a:t>The images are encoded into text captions and decoded back into images. We want the model to translate back and forth between the two without losing any information.</a:t>
            </a:r>
            <a:endParaRPr>
              <a:highlight>
                <a:srgbClr val="FFFFFE"/>
              </a:highlight>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d0ec61b92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5d0ec61b92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t/>
            </a:r>
            <a:endParaRPr>
              <a:highlight>
                <a:srgbClr val="FFFFFE"/>
              </a:highlight>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5d0ec61b92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5d0ec61b92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u="sng">
                <a:solidFill>
                  <a:srgbClr val="1973E8"/>
                </a:solidFill>
                <a:hlinkClick r:id="rId2"/>
              </a:rPr>
              <a:t>Checkpoints</a:t>
            </a:r>
            <a:r>
              <a:rPr lang="en">
                <a:solidFill>
                  <a:schemeClr val="dk1"/>
                </a:solidFill>
              </a:rPr>
              <a:t> are an automatic mechanism for saving and restoring models created by </a:t>
            </a:r>
            <a:r>
              <a:rPr lang="en" u="sng">
                <a:solidFill>
                  <a:srgbClr val="1973E8"/>
                </a:solidFill>
                <a:hlinkClick r:id="rId3"/>
              </a:rPr>
              <a:t>Estimators</a:t>
            </a:r>
            <a:r>
              <a:rPr lang="en">
                <a:solidFill>
                  <a:schemeClr val="dk1"/>
                </a:solidFill>
              </a:rPr>
              <a:t>.</a:t>
            </a:r>
            <a:endParaRPr>
              <a:highlight>
                <a:srgbClr val="FFFFFE"/>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cab0844f4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cab0844f4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activity we will use a GPU. Machine learning algorithms are built on calculus and linear algebra. GPUs or graphic processing units are typically used for video games and similar graphic intensive tasks. GPUs are optimized for these types of calculations rather than the typical CPUs.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Sci-kit learn is another helpful library like TensorFlow and Keras for machine learning tasks. As the machine learning community evolves, these frameworks are interoperating more and more.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5d0ec61b92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5d0ec61b92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highlight>
                  <a:srgbClr val="FFFFFE"/>
                </a:highlight>
              </a:rPr>
              <a:t>The model is learning from the existing labeled images and caption labels.  The goal is to get the predicted image/label as close to the actual labels for the images. The effectiveness of this process is measured as loss and this feedback guides the next step the model will take to minimize loss.</a:t>
            </a:r>
            <a:endParaRPr>
              <a:highlight>
                <a:srgbClr val="FFFFFE"/>
              </a:highlight>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5d0ec61b92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5d0ec61b92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solidFill>
                <a:srgbClr val="008000"/>
              </a:solidFill>
              <a:highlight>
                <a:srgbClr val="FFFFFE"/>
              </a:highlight>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5d0ec61b92_1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5d0ec61b92_1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solidFill>
                <a:srgbClr val="008000"/>
              </a:solidFill>
              <a:highlight>
                <a:srgbClr val="FFFFFE"/>
              </a:highlight>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5d0ec61b92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d0ec61b92_1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solidFill>
                <a:srgbClr val="008000"/>
              </a:solidFill>
              <a:highlight>
                <a:srgbClr val="FFFFFE"/>
              </a:highlight>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5b9a1e3e9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b9a1e3e9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code above specifies 20 </a:t>
            </a:r>
            <a:r>
              <a:rPr b="1" lang="en">
                <a:solidFill>
                  <a:schemeClr val="dk1"/>
                </a:solidFill>
              </a:rPr>
              <a:t>epochs</a:t>
            </a:r>
            <a:r>
              <a:rPr lang="en">
                <a:solidFill>
                  <a:schemeClr val="dk1"/>
                </a:solidFill>
              </a:rPr>
              <a:t>. An epoch is one iteration of the algorithm over the entire training set.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Note: </a:t>
            </a:r>
            <a:r>
              <a:rPr lang="en">
                <a:solidFill>
                  <a:schemeClr val="dk1"/>
                </a:solidFill>
              </a:rPr>
              <a:t>This step took roughly 60 minutes on the colab platform.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You will see output similar to the following.</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5d0ec61b92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5d0ec61b92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highlight>
                  <a:srgbClr val="FFFFFE"/>
                </a:highlight>
              </a:rPr>
              <a:t>Image from output of tutorial</a:t>
            </a:r>
            <a:endParaRPr>
              <a:highlight>
                <a:srgbClr val="FFFFFE"/>
              </a:highlight>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5b9a1e3e9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b9a1e3e9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5d0ec61b92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d0ec61b92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
                <a:solidFill>
                  <a:schemeClr val="dk1"/>
                </a:solidFill>
                <a:highlight>
                  <a:srgbClr val="FFFFFE"/>
                </a:highlight>
              </a:rPr>
              <a:t>The evaluate function is similar to the training loop, except you don't use teacher forcing here. The input to the decoder at each time step is its previous predictions along with the hidden state and the encoder output.</a:t>
            </a:r>
            <a:endParaRPr>
              <a:solidFill>
                <a:schemeClr val="dk1"/>
              </a:solidFill>
              <a:highlight>
                <a:srgbClr val="FFFFFE"/>
              </a:highlight>
            </a:endParaRPr>
          </a:p>
          <a:p>
            <a:pPr indent="-298450" lvl="0" marL="457200" rtl="0" algn="l">
              <a:lnSpc>
                <a:spcPct val="150000"/>
              </a:lnSpc>
              <a:spcBef>
                <a:spcPts val="0"/>
              </a:spcBef>
              <a:spcAft>
                <a:spcPts val="0"/>
              </a:spcAft>
              <a:buClr>
                <a:schemeClr val="dk1"/>
              </a:buClr>
              <a:buSzPts val="1100"/>
              <a:buChar char="●"/>
            </a:pPr>
            <a:r>
              <a:rPr lang="en">
                <a:solidFill>
                  <a:schemeClr val="dk1"/>
                </a:solidFill>
                <a:highlight>
                  <a:srgbClr val="FFFFFE"/>
                </a:highlight>
              </a:rPr>
              <a:t>And then the function stores the attention weights for every time step.</a:t>
            </a:r>
            <a:endParaRPr>
              <a:solidFill>
                <a:schemeClr val="dk1"/>
              </a:solidFill>
              <a:highlight>
                <a:srgbClr val="FFFFFE"/>
              </a:highlight>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5d0ec61b92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5d0ec61b92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
                <a:solidFill>
                  <a:schemeClr val="dk1"/>
                </a:solidFill>
                <a:highlight>
                  <a:srgbClr val="FFFFFE"/>
                </a:highlight>
              </a:rPr>
              <a:t>The function stops predicting when the model predicts the end token.</a:t>
            </a:r>
            <a:endParaRPr>
              <a:solidFill>
                <a:schemeClr val="dk1"/>
              </a:solidFill>
              <a:highlight>
                <a:srgbClr val="FFFFFE"/>
              </a:highlight>
            </a:endParaRPr>
          </a:p>
          <a:p>
            <a:pPr indent="-298450" lvl="0" marL="457200" rtl="0" algn="l">
              <a:lnSpc>
                <a:spcPct val="150000"/>
              </a:lnSpc>
              <a:spcBef>
                <a:spcPts val="0"/>
              </a:spcBef>
              <a:spcAft>
                <a:spcPts val="0"/>
              </a:spcAft>
              <a:buClr>
                <a:schemeClr val="dk1"/>
              </a:buClr>
              <a:buSzPts val="1100"/>
              <a:buChar char="●"/>
            </a:pPr>
            <a:r>
              <a:rPr lang="en">
                <a:solidFill>
                  <a:schemeClr val="dk1"/>
                </a:solidFill>
                <a:highlight>
                  <a:srgbClr val="FFFFFE"/>
                </a:highlight>
              </a:rPr>
              <a:t>And then the function stores the attention weights for every time step.</a:t>
            </a:r>
            <a:endParaRPr>
              <a:solidFill>
                <a:schemeClr val="dk1"/>
              </a:solidFill>
              <a:highlight>
                <a:srgbClr val="FFFFFE"/>
              </a:highlight>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5d0ec61b92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5d0ec61b92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
                <a:solidFill>
                  <a:schemeClr val="dk1"/>
                </a:solidFill>
                <a:highlight>
                  <a:srgbClr val="FFFFFE"/>
                </a:highlight>
              </a:rPr>
              <a:t>Output the annotated image to show where the model's attention is.</a:t>
            </a:r>
            <a:endParaRPr>
              <a:solidFill>
                <a:schemeClr val="dk1"/>
              </a:solidFill>
              <a:highlight>
                <a:srgbClr val="FFFFFE"/>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cab0844f4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cab0844f4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Note this code will attempt to download a 13Gb file. Consider your download speed (~60 minutes on a 3G Network) and potential charges.</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
              <a:t>MS-COCO = Microsoft Common Objects in Context. Similar to an image classifier model but it identifies objects in a photo which will be useful for our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should take approximately 10 minutes so let's review and discuss this task while the data is downloading.</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5d0ec61b92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5d0ec61b92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highlight>
                  <a:srgbClr val="FFFFFE"/>
                </a:highlight>
              </a:rPr>
              <a:t>Select an image at random and create the caption out of the words.</a:t>
            </a:r>
            <a:endParaRPr>
              <a:highlight>
                <a:srgbClr val="FFFFFE"/>
              </a:high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5d0ec61b92_1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d0ec61b92_1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method allows you to caption your own images (hosted and public)  with the model we just trained. It was trained on a relatively small amount of data, and your images may be different from the training data (so be prepared for weird results!).</a:t>
            </a:r>
            <a:endParaRPr/>
          </a:p>
          <a:p>
            <a:pPr indent="-298450" lvl="0" marL="457200" rtl="0" algn="l">
              <a:spcBef>
                <a:spcPts val="0"/>
              </a:spcBef>
              <a:spcAft>
                <a:spcPts val="0"/>
              </a:spcAft>
              <a:buSzPts val="1100"/>
              <a:buChar char="●"/>
            </a:pPr>
            <a:r>
              <a:rPr lang="en"/>
              <a:t>This method will not overwrite the image. If you change the image you can change the name 'image' in line 4 of the cell to something else.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68e1a6f7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68e1a6f7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958e11c1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958e11c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lab, you will build and test an ML model that creates captions from a corpus of images and associated text.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Ask learners what the ML system will need to do in order to caption the image?</a:t>
            </a:r>
            <a:endParaRPr/>
          </a:p>
          <a:p>
            <a:pPr indent="-298450" lvl="0" marL="457200" rtl="0" algn="l">
              <a:spcBef>
                <a:spcPts val="0"/>
              </a:spcBef>
              <a:spcAft>
                <a:spcPts val="0"/>
              </a:spcAft>
              <a:buSzPts val="1100"/>
              <a:buChar char="●"/>
            </a:pPr>
            <a:r>
              <a:rPr lang="en"/>
              <a:t>Identify images in the image</a:t>
            </a:r>
            <a:endParaRPr/>
          </a:p>
          <a:p>
            <a:pPr indent="-298450" lvl="0" marL="457200" rtl="0" algn="l">
              <a:spcBef>
                <a:spcPts val="0"/>
              </a:spcBef>
              <a:spcAft>
                <a:spcPts val="0"/>
              </a:spcAft>
              <a:buSzPts val="1100"/>
              <a:buChar char="●"/>
            </a:pPr>
            <a:r>
              <a:rPr lang="en"/>
              <a:t>Identify what the focus/background is</a:t>
            </a:r>
            <a:endParaRPr/>
          </a:p>
          <a:p>
            <a:pPr indent="-298450" lvl="0" marL="457200" rtl="0" algn="l">
              <a:spcBef>
                <a:spcPts val="0"/>
              </a:spcBef>
              <a:spcAft>
                <a:spcPts val="0"/>
              </a:spcAft>
              <a:buSzPts val="1100"/>
              <a:buChar char="●"/>
            </a:pPr>
            <a:r>
              <a:rPr lang="en"/>
              <a:t>Determine how the objects are interacting with one another</a:t>
            </a:r>
            <a:endParaRPr/>
          </a:p>
          <a:p>
            <a:pPr indent="-298450" lvl="0" marL="457200" rtl="0" algn="l">
              <a:spcBef>
                <a:spcPts val="0"/>
              </a:spcBef>
              <a:spcAft>
                <a:spcPts val="0"/>
              </a:spcAft>
              <a:buSzPts val="1100"/>
              <a:buChar char="●"/>
            </a:pPr>
            <a:r>
              <a:rPr lang="en"/>
              <a:t>Translate these insights into a sentence.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 to show attention-based]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model will need to not only identify objects in an image but also identify their relationship with one another.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from </a:t>
            </a:r>
            <a:r>
              <a:rPr lang="en" u="sng">
                <a:solidFill>
                  <a:schemeClr val="hlink"/>
                </a:solidFill>
                <a:hlinkClick r:id="rId2"/>
              </a:rPr>
              <a:t>TensorFlow tutorial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5cab0844f4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cab0844f4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identify multiple objects and their relationship with one another we will use an approach called a</a:t>
            </a:r>
            <a:r>
              <a:rPr lang="en"/>
              <a:t>ttention-based 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means the ML model can focus its “attention” on specific parts of the image that it judges to be important, instead of analyzing the entire image. The model in the lab focuses attention on a different part of the image for each word in the caption. Depicted below is a visual representation of the model’s areas of attention at each step. When you finish this lab, you will have a similar representation.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If learners would like to learn more, </a:t>
            </a:r>
            <a:r>
              <a:rPr lang="en" u="sng">
                <a:solidFill>
                  <a:srgbClr val="1A73E8"/>
                </a:solidFill>
                <a:hlinkClick r:id="rId2"/>
              </a:rPr>
              <a:t>read the paper</a:t>
            </a:r>
            <a:r>
              <a:rPr lang="en">
                <a:solidFill>
                  <a:schemeClr val="dk1"/>
                </a:solidFill>
              </a:rPr>
              <a:t> on the model this lab is based on (also cited in slide).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Image from </a:t>
            </a:r>
            <a:r>
              <a:rPr lang="en" u="sng">
                <a:solidFill>
                  <a:schemeClr val="accent5"/>
                </a:solidFill>
                <a:hlinkClick r:id="rId3"/>
              </a:rPr>
              <a:t>TensorFlow tutorial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5cab0844f4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cab0844f4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Inception is an image classification model trained from 1000s of images from the ImageNet challenge dataset.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input is an image and the output are labels the model predicts for the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this activity we are only using the top </a:t>
            </a:r>
            <a:r>
              <a:rPr lang="en"/>
              <a:t>convolutional </a:t>
            </a:r>
            <a:r>
              <a:rPr lang="en"/>
              <a:t>layer of the model which makes the high-level predictions.</a:t>
            </a:r>
            <a:r>
              <a:rPr lang="en"/>
              <a:t> Just like the other activities, we're going to retrain this model for our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Image from </a:t>
            </a:r>
            <a:r>
              <a:rPr lang="en" u="sng">
                <a:solidFill>
                  <a:schemeClr val="accent5"/>
                </a:solidFill>
                <a:hlinkClick r:id="rId2"/>
              </a:rPr>
              <a:t>Google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cab0844f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cab0844f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lab uses an </a:t>
            </a:r>
            <a:r>
              <a:rPr b="1" lang="en">
                <a:solidFill>
                  <a:schemeClr val="dk1"/>
                </a:solidFill>
              </a:rPr>
              <a:t>encoder-decoder</a:t>
            </a:r>
            <a:r>
              <a:rPr lang="en">
                <a:solidFill>
                  <a:schemeClr val="dk1"/>
                </a:solidFill>
              </a:rPr>
              <a:t> ML model (also called a sequence to sequence model) to perform image captioning. It is identical to the model used in </a:t>
            </a:r>
            <a:r>
              <a:rPr lang="en" u="sng">
                <a:solidFill>
                  <a:srgbClr val="1A73E8"/>
                </a:solidFill>
                <a:hlinkClick r:id="rId2"/>
              </a:rPr>
              <a:t>translation</a:t>
            </a:r>
            <a:r>
              <a:rPr lang="en">
                <a:solidFill>
                  <a:schemeClr val="dk1"/>
                </a:solidFill>
              </a:rPr>
              <a:t> from one language to another. As far as the computer is concerned translating from images to text is another language.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Here is a diagram of the encoder-decoder model applied to language translation.</a:t>
            </a:r>
            <a:endParaRPr>
              <a:solidFill>
                <a:schemeClr val="dk1"/>
              </a:solidFill>
            </a:endParaRPr>
          </a:p>
          <a:p>
            <a:pPr indent="0" lvl="0" marL="0" rtl="0" algn="l">
              <a:spcBef>
                <a:spcPts val="0"/>
              </a:spcBef>
              <a:spcAft>
                <a:spcPts val="0"/>
              </a:spcAft>
              <a:buNone/>
            </a:pPr>
            <a:r>
              <a:t/>
            </a:r>
            <a:endParaRPr i="1">
              <a:solidFill>
                <a:schemeClr val="dk1"/>
              </a:solidFill>
            </a:endParaRPr>
          </a:p>
          <a:p>
            <a:pPr indent="0" lvl="0" marL="0" rtl="0" algn="l">
              <a:spcBef>
                <a:spcPts val="0"/>
              </a:spcBef>
              <a:spcAft>
                <a:spcPts val="0"/>
              </a:spcAft>
              <a:buNone/>
            </a:pPr>
            <a:r>
              <a:rPr lang="en">
                <a:solidFill>
                  <a:schemeClr val="dk1"/>
                </a:solidFill>
              </a:rPr>
              <a:t>Each input word is assigned a weight by the attention mechanism, which is then used by the decoder to predict the next word in the sentence.</a:t>
            </a:r>
            <a:endParaRPr>
              <a:solidFill>
                <a:schemeClr val="dk1"/>
              </a:solidFill>
            </a:endParaRPr>
          </a:p>
          <a:p>
            <a:pPr indent="0" lvl="0" marL="0" rtl="0" algn="l">
              <a:spcBef>
                <a:spcPts val="0"/>
              </a:spcBef>
              <a:spcAft>
                <a:spcPts val="0"/>
              </a:spcAft>
              <a:buNone/>
            </a:pPr>
            <a:r>
              <a:t/>
            </a:r>
            <a:endParaRPr i="1">
              <a:solidFill>
                <a:schemeClr val="dk1"/>
              </a:solidFill>
            </a:endParaRPr>
          </a:p>
          <a:p>
            <a:pPr indent="0" lvl="0" marL="0" rtl="0" algn="l">
              <a:spcBef>
                <a:spcPts val="0"/>
              </a:spcBef>
              <a:spcAft>
                <a:spcPts val="0"/>
              </a:spcAft>
              <a:buNone/>
            </a:pPr>
            <a:r>
              <a:rPr lang="en">
                <a:solidFill>
                  <a:schemeClr val="dk1"/>
                </a:solidFill>
              </a:rPr>
              <a:t>You can think of image captioning as a form of translation, from image to text instead of from one language to another.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Image from </a:t>
            </a:r>
            <a:r>
              <a:rPr lang="en" u="sng">
                <a:solidFill>
                  <a:schemeClr val="hlink"/>
                </a:solidFill>
                <a:hlinkClick r:id="rId3"/>
              </a:rPr>
              <a:t>Google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1">
  <p:cSld name="SECTION_HEADER_3">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636" l="0" r="20911" t="24373"/>
          <a:stretch/>
        </p:blipFill>
        <p:spPr>
          <a:xfrm>
            <a:off x="4360400" y="-30925"/>
            <a:ext cx="4783600" cy="5174427"/>
          </a:xfrm>
          <a:prstGeom prst="rect">
            <a:avLst/>
          </a:prstGeom>
          <a:noFill/>
          <a:ln>
            <a:noFill/>
          </a:ln>
        </p:spPr>
      </p:pic>
      <p:pic>
        <p:nvPicPr>
          <p:cNvPr id="10" name="Google Shape;10;p2"/>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1" name="Google Shape;11;p2"/>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 name="Google Shape;12;p2"/>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_1_2_2_1">
    <p:spTree>
      <p:nvGrpSpPr>
        <p:cNvPr id="52" name="Shape 52"/>
        <p:cNvGrpSpPr/>
        <p:nvPr/>
      </p:nvGrpSpPr>
      <p:grpSpPr>
        <a:xfrm>
          <a:off x="0" y="0"/>
          <a:ext cx="0" cy="0"/>
          <a:chOff x="0" y="0"/>
          <a:chExt cx="0" cy="0"/>
        </a:xfrm>
      </p:grpSpPr>
      <p:pic>
        <p:nvPicPr>
          <p:cNvPr id="53" name="Google Shape;53;p11"/>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
        <p:nvSpPr>
          <p:cNvPr id="54" name="Google Shape;54;p11"/>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2_2_1_1">
    <p:spTree>
      <p:nvGrpSpPr>
        <p:cNvPr id="55" name="Shape 55"/>
        <p:cNvGrpSpPr/>
        <p:nvPr/>
      </p:nvGrpSpPr>
      <p:grpSpPr>
        <a:xfrm>
          <a:off x="0" y="0"/>
          <a:ext cx="0" cy="0"/>
          <a:chOff x="0" y="0"/>
          <a:chExt cx="0" cy="0"/>
        </a:xfrm>
      </p:grpSpPr>
      <p:pic>
        <p:nvPicPr>
          <p:cNvPr id="56" name="Google Shape;56;p12"/>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p:cSld name="TITLE_1_2_2_1_1_1">
    <p:bg>
      <p:bgPr>
        <a:solidFill>
          <a:srgbClr val="000000"/>
        </a:solidFill>
      </p:bgPr>
    </p:bg>
    <p:spTree>
      <p:nvGrpSpPr>
        <p:cNvPr id="57" name="Shape 57"/>
        <p:cNvGrpSpPr/>
        <p:nvPr/>
      </p:nvGrpSpPr>
      <p:grpSpPr>
        <a:xfrm>
          <a:off x="0" y="0"/>
          <a:ext cx="0" cy="0"/>
          <a:chOff x="0" y="0"/>
          <a:chExt cx="0" cy="0"/>
        </a:xfrm>
      </p:grpSpPr>
      <p:pic>
        <p:nvPicPr>
          <p:cNvPr id="58" name="Google Shape;58;p13"/>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slide, Light">
  <p:cSld name="TITLE_3">
    <p:spTree>
      <p:nvGrpSpPr>
        <p:cNvPr id="59" name="Shape 59"/>
        <p:cNvGrpSpPr/>
        <p:nvPr/>
      </p:nvGrpSpPr>
      <p:grpSpPr>
        <a:xfrm>
          <a:off x="0" y="0"/>
          <a:ext cx="0" cy="0"/>
          <a:chOff x="0" y="0"/>
          <a:chExt cx="0" cy="0"/>
        </a:xfrm>
      </p:grpSpPr>
      <p:sp>
        <p:nvSpPr>
          <p:cNvPr id="60" name="Google Shape;60;p14"/>
          <p:cNvSpPr txBox="1"/>
          <p:nvPr>
            <p:ph type="ctrTitle"/>
          </p:nvPr>
        </p:nvSpPr>
        <p:spPr>
          <a:xfrm>
            <a:off x="342038" y="1545450"/>
            <a:ext cx="8460000" cy="2052600"/>
          </a:xfrm>
          <a:prstGeom prst="rect">
            <a:avLst/>
          </a:prstGeom>
          <a:noFill/>
          <a:ln>
            <a:noFill/>
          </a:ln>
        </p:spPr>
        <p:txBody>
          <a:bodyPr anchorCtr="0" anchor="ctr" bIns="22850" lIns="22850" spcFirstLastPara="1" rIns="22850" wrap="square" tIns="22850">
            <a:noAutofit/>
          </a:bodyPr>
          <a:lstStyle>
            <a:lvl1pPr lvl="0" rtl="0" algn="ctr">
              <a:spcBef>
                <a:spcPts val="0"/>
              </a:spcBef>
              <a:spcAft>
                <a:spcPts val="0"/>
              </a:spcAft>
              <a:buSzPts val="3600"/>
              <a:buFont typeface="Google Sans Medium"/>
              <a:buChar char="●"/>
              <a:defRPr sz="36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pic>
        <p:nvPicPr>
          <p:cNvPr id="61" name="Google Shape;61;p14"/>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extLst>
    <p:ext uri="{DCECCB84-F9BA-43D5-87BE-67443E8EF086}">
      <p15:sldGuideLst>
        <p15:guide id="1" orient="horz" pos="3024">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dark">
  <p:cSld name="TITLE_1">
    <p:spTree>
      <p:nvGrpSpPr>
        <p:cNvPr id="62" name="Shape 62"/>
        <p:cNvGrpSpPr/>
        <p:nvPr/>
      </p:nvGrpSpPr>
      <p:grpSpPr>
        <a:xfrm>
          <a:off x="0" y="0"/>
          <a:ext cx="0" cy="0"/>
          <a:chOff x="0" y="0"/>
          <a:chExt cx="0" cy="0"/>
        </a:xfrm>
      </p:grpSpPr>
      <p:sp>
        <p:nvSpPr>
          <p:cNvPr id="63" name="Google Shape;63;p15"/>
          <p:cNvSpPr/>
          <p:nvPr/>
        </p:nvSpPr>
        <p:spPr>
          <a:xfrm>
            <a:off x="0" y="0"/>
            <a:ext cx="9144000" cy="5143500"/>
          </a:xfrm>
          <a:prstGeom prst="rect">
            <a:avLst/>
          </a:prstGeom>
          <a:solidFill>
            <a:srgbClr val="000000"/>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4" name="Google Shape;64;p15"/>
          <p:cNvSpPr txBox="1"/>
          <p:nvPr>
            <p:ph idx="1" type="subTitle"/>
          </p:nvPr>
        </p:nvSpPr>
        <p:spPr>
          <a:xfrm>
            <a:off x="634950" y="3042050"/>
            <a:ext cx="2769600" cy="603000"/>
          </a:xfrm>
          <a:prstGeom prst="rect">
            <a:avLst/>
          </a:prstGeom>
        </p:spPr>
        <p:txBody>
          <a:bodyPr anchorCtr="0" anchor="t" bIns="22850" lIns="22850" spcFirstLastPara="1" rIns="22850" wrap="square" tIns="22850">
            <a:noAutofit/>
          </a:bodyPr>
          <a:lstStyle>
            <a:lvl1pPr lvl="0" rtl="0">
              <a:lnSpc>
                <a:spcPct val="150000"/>
              </a:lnSpc>
              <a:spcBef>
                <a:spcPts val="1000"/>
              </a:spcBef>
              <a:spcAft>
                <a:spcPts val="0"/>
              </a:spcAft>
              <a:buClr>
                <a:srgbClr val="616161"/>
              </a:buClr>
              <a:buSzPts val="900"/>
              <a:buFont typeface="Google Sans"/>
              <a:buNone/>
              <a:defRPr sz="900">
                <a:solidFill>
                  <a:srgbClr val="616161"/>
                </a:solidFill>
                <a:latin typeface="Google Sans"/>
                <a:ea typeface="Google Sans"/>
                <a:cs typeface="Google Sans"/>
                <a:sym typeface="Google Sans"/>
              </a:defRPr>
            </a:lvl1pPr>
            <a:lvl2pPr lvl="1" rtl="0" algn="ctr">
              <a:lnSpc>
                <a:spcPct val="150000"/>
              </a:lnSpc>
              <a:spcBef>
                <a:spcPts val="1000"/>
              </a:spcBef>
              <a:spcAft>
                <a:spcPts val="0"/>
              </a:spcAft>
              <a:buClr>
                <a:srgbClr val="616161"/>
              </a:buClr>
              <a:buSzPts val="1400"/>
              <a:buNone/>
              <a:defRPr sz="1400">
                <a:solidFill>
                  <a:srgbClr val="616161"/>
                </a:solidFill>
              </a:defRPr>
            </a:lvl2pPr>
            <a:lvl3pPr lvl="2" rtl="0" algn="ctr">
              <a:lnSpc>
                <a:spcPct val="150000"/>
              </a:lnSpc>
              <a:spcBef>
                <a:spcPts val="1000"/>
              </a:spcBef>
              <a:spcAft>
                <a:spcPts val="0"/>
              </a:spcAft>
              <a:buClr>
                <a:srgbClr val="616161"/>
              </a:buClr>
              <a:buSzPts val="1400"/>
              <a:buNone/>
              <a:defRPr sz="1400">
                <a:solidFill>
                  <a:srgbClr val="616161"/>
                </a:solidFill>
              </a:defRPr>
            </a:lvl3pPr>
            <a:lvl4pPr lvl="3" rtl="0" algn="ctr">
              <a:lnSpc>
                <a:spcPct val="150000"/>
              </a:lnSpc>
              <a:spcBef>
                <a:spcPts val="1000"/>
              </a:spcBef>
              <a:spcAft>
                <a:spcPts val="0"/>
              </a:spcAft>
              <a:buClr>
                <a:srgbClr val="616161"/>
              </a:buClr>
              <a:buSzPts val="1400"/>
              <a:buNone/>
              <a:defRPr sz="1400">
                <a:solidFill>
                  <a:srgbClr val="616161"/>
                </a:solidFill>
              </a:defRPr>
            </a:lvl4pPr>
            <a:lvl5pPr lvl="4" rtl="0" algn="ctr">
              <a:lnSpc>
                <a:spcPct val="150000"/>
              </a:lnSpc>
              <a:spcBef>
                <a:spcPts val="1000"/>
              </a:spcBef>
              <a:spcAft>
                <a:spcPts val="0"/>
              </a:spcAft>
              <a:buClr>
                <a:srgbClr val="616161"/>
              </a:buClr>
              <a:buSzPts val="1400"/>
              <a:buNone/>
              <a:defRPr sz="1400">
                <a:solidFill>
                  <a:srgbClr val="616161"/>
                </a:solidFill>
              </a:defRPr>
            </a:lvl5pPr>
            <a:lvl6pPr lvl="5" rtl="0" algn="ctr">
              <a:lnSpc>
                <a:spcPct val="150000"/>
              </a:lnSpc>
              <a:spcBef>
                <a:spcPts val="1000"/>
              </a:spcBef>
              <a:spcAft>
                <a:spcPts val="0"/>
              </a:spcAft>
              <a:buClr>
                <a:srgbClr val="616161"/>
              </a:buClr>
              <a:buSzPts val="1400"/>
              <a:buNone/>
              <a:defRPr sz="1400">
                <a:solidFill>
                  <a:srgbClr val="616161"/>
                </a:solidFill>
              </a:defRPr>
            </a:lvl6pPr>
            <a:lvl7pPr lvl="6" rtl="0" algn="ctr">
              <a:lnSpc>
                <a:spcPct val="150000"/>
              </a:lnSpc>
              <a:spcBef>
                <a:spcPts val="1000"/>
              </a:spcBef>
              <a:spcAft>
                <a:spcPts val="0"/>
              </a:spcAft>
              <a:buClr>
                <a:srgbClr val="616161"/>
              </a:buClr>
              <a:buSzPts val="1400"/>
              <a:buNone/>
              <a:defRPr sz="1400">
                <a:solidFill>
                  <a:srgbClr val="616161"/>
                </a:solidFill>
              </a:defRPr>
            </a:lvl7pPr>
            <a:lvl8pPr lvl="7" rtl="0" algn="ctr">
              <a:lnSpc>
                <a:spcPct val="150000"/>
              </a:lnSpc>
              <a:spcBef>
                <a:spcPts val="1000"/>
              </a:spcBef>
              <a:spcAft>
                <a:spcPts val="0"/>
              </a:spcAft>
              <a:buClr>
                <a:srgbClr val="616161"/>
              </a:buClr>
              <a:buSzPts val="1400"/>
              <a:buNone/>
              <a:defRPr sz="1400">
                <a:solidFill>
                  <a:srgbClr val="616161"/>
                </a:solidFill>
              </a:defRPr>
            </a:lvl8pPr>
            <a:lvl9pPr lvl="8" rtl="0" algn="ctr">
              <a:lnSpc>
                <a:spcPct val="150000"/>
              </a:lnSpc>
              <a:spcBef>
                <a:spcPts val="1000"/>
              </a:spcBef>
              <a:spcAft>
                <a:spcPts val="0"/>
              </a:spcAft>
              <a:buClr>
                <a:srgbClr val="616161"/>
              </a:buClr>
              <a:buSzPts val="1400"/>
              <a:buNone/>
              <a:defRPr sz="1400">
                <a:solidFill>
                  <a:srgbClr val="616161"/>
                </a:solidFill>
              </a:defRPr>
            </a:lvl9pPr>
          </a:lstStyle>
          <a:p/>
        </p:txBody>
      </p:sp>
      <p:sp>
        <p:nvSpPr>
          <p:cNvPr id="65" name="Google Shape;65;p15"/>
          <p:cNvSpPr txBox="1"/>
          <p:nvPr>
            <p:ph type="ctrTitle"/>
          </p:nvPr>
        </p:nvSpPr>
        <p:spPr>
          <a:xfrm>
            <a:off x="634950" y="523469"/>
            <a:ext cx="5109000" cy="2052600"/>
          </a:xfrm>
          <a:prstGeom prst="rect">
            <a:avLst/>
          </a:prstGeom>
          <a:noFill/>
          <a:ln>
            <a:noFill/>
          </a:ln>
        </p:spPr>
        <p:txBody>
          <a:bodyPr anchorCtr="0" anchor="b" bIns="22850" lIns="22850" spcFirstLastPara="1" rIns="22850" wrap="square" tIns="22850">
            <a:noAutofit/>
          </a:bodyPr>
          <a:lstStyle>
            <a:lvl1pPr lvl="0" rtl="0">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1pPr>
            <a:lvl2pPr lvl="1"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2pPr>
            <a:lvl3pPr lvl="2"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3pPr>
            <a:lvl4pPr lvl="3"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4pPr>
            <a:lvl5pPr lvl="4"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5pPr>
            <a:lvl6pPr lvl="5"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6pPr>
            <a:lvl7pPr lvl="6"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7pPr>
            <a:lvl8pPr lvl="7"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8pPr>
            <a:lvl9pPr lvl="8"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9pPr>
          </a:lstStyle>
          <a:p/>
        </p:txBody>
      </p:sp>
      <p:sp>
        <p:nvSpPr>
          <p:cNvPr id="66" name="Google Shape;66;p15"/>
          <p:cNvSpPr txBox="1"/>
          <p:nvPr>
            <p:ph idx="2" type="subTitle"/>
          </p:nvPr>
        </p:nvSpPr>
        <p:spPr>
          <a:xfrm>
            <a:off x="634950" y="2667950"/>
            <a:ext cx="4320300" cy="3741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Clr>
                <a:srgbClr val="616161"/>
              </a:buClr>
              <a:buSzPts val="1400"/>
              <a:buFont typeface="Google Sans"/>
              <a:buNone/>
              <a:defRPr sz="1400">
                <a:solidFill>
                  <a:srgbClr val="616161"/>
                </a:solidFill>
                <a:latin typeface="Google Sans"/>
                <a:ea typeface="Google Sans"/>
                <a:cs typeface="Google Sans"/>
                <a:sym typeface="Google Sans"/>
              </a:defRPr>
            </a:lvl1pPr>
            <a:lvl2pPr lvl="1"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2pPr>
            <a:lvl3pPr lvl="2"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3pPr>
            <a:lvl4pPr lvl="3"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4pPr>
            <a:lvl5pPr lvl="4"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5pPr>
            <a:lvl6pPr lvl="5"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6pPr>
            <a:lvl7pPr lvl="6"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7pPr>
            <a:lvl8pPr lvl="7"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8pPr>
            <a:lvl9pPr lvl="8"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9pPr>
          </a:lstStyle>
          <a:p/>
        </p:txBody>
      </p:sp>
      <p:sp>
        <p:nvSpPr>
          <p:cNvPr id="67" name="Google Shape;67;p15"/>
          <p:cNvSpPr txBox="1"/>
          <p:nvPr/>
        </p:nvSpPr>
        <p:spPr>
          <a:xfrm>
            <a:off x="6369838" y="4662581"/>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666666"/>
                </a:solidFill>
                <a:latin typeface="Roboto"/>
                <a:ea typeface="Roboto"/>
                <a:cs typeface="Roboto"/>
                <a:sym typeface="Roboto"/>
              </a:rPr>
              <a:t>PROPRIETARY + CONFIDENTIAL </a:t>
            </a:r>
            <a:endParaRPr sz="500">
              <a:solidFill>
                <a:srgbClr val="FFFFFF"/>
              </a:solidFill>
              <a:latin typeface="Roboto"/>
              <a:ea typeface="Roboto"/>
              <a:cs typeface="Roboto"/>
              <a:sym typeface="Roboto"/>
            </a:endParaRPr>
          </a:p>
        </p:txBody>
      </p:sp>
      <p:pic>
        <p:nvPicPr>
          <p:cNvPr id="68" name="Google Shape;68;p15"/>
          <p:cNvPicPr preferRelativeResize="0"/>
          <p:nvPr/>
        </p:nvPicPr>
        <p:blipFill rotWithShape="1">
          <a:blip r:embed="rId2">
            <a:alphaModFix/>
          </a:blip>
          <a:srcRect b="38887" l="0" r="0" t="38692"/>
          <a:stretch/>
        </p:blipFill>
        <p:spPr>
          <a:xfrm>
            <a:off x="634950" y="4662575"/>
            <a:ext cx="1005099" cy="225300"/>
          </a:xfrm>
          <a:prstGeom prst="rect">
            <a:avLst/>
          </a:prstGeom>
          <a:noFill/>
          <a:ln>
            <a:noFill/>
          </a:ln>
        </p:spPr>
      </p:pic>
    </p:spTree>
  </p:cSld>
  <p:clrMapOvr>
    <a:masterClrMapping/>
  </p:clrMapOvr>
  <p:extLst>
    <p:ext uri="{DCECCB84-F9BA-43D5-87BE-67443E8EF086}">
      <p15:sldGuideLst>
        <p15:guide id="1" pos="23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k — 1-L header, 3-up, 2-L subhead">
  <p:cSld name="TITLE_1_2_1">
    <p:spTree>
      <p:nvGrpSpPr>
        <p:cNvPr id="69" name="Shape 69"/>
        <p:cNvGrpSpPr/>
        <p:nvPr/>
      </p:nvGrpSpPr>
      <p:grpSpPr>
        <a:xfrm>
          <a:off x="0" y="0"/>
          <a:ext cx="0" cy="0"/>
          <a:chOff x="0" y="0"/>
          <a:chExt cx="0" cy="0"/>
        </a:xfrm>
      </p:grpSpPr>
      <p:sp>
        <p:nvSpPr>
          <p:cNvPr id="70" name="Google Shape;70;p16"/>
          <p:cNvSpPr/>
          <p:nvPr/>
        </p:nvSpPr>
        <p:spPr>
          <a:xfrm>
            <a:off x="0" y="0"/>
            <a:ext cx="9144000" cy="5143500"/>
          </a:xfrm>
          <a:prstGeom prst="rect">
            <a:avLst/>
          </a:prstGeom>
          <a:solidFill>
            <a:srgbClr val="F5F5F5"/>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sz="400"/>
          </a:p>
        </p:txBody>
      </p:sp>
      <p:sp>
        <p:nvSpPr>
          <p:cNvPr id="71" name="Google Shape;71;p16"/>
          <p:cNvSpPr txBox="1"/>
          <p:nvPr>
            <p:ph type="ctrTitle"/>
          </p:nvPr>
        </p:nvSpPr>
        <p:spPr>
          <a:xfrm>
            <a:off x="440794" y="519738"/>
            <a:ext cx="5303400" cy="603000"/>
          </a:xfrm>
          <a:prstGeom prst="rect">
            <a:avLst/>
          </a:prstGeom>
          <a:noFill/>
          <a:ln>
            <a:noFill/>
          </a:ln>
        </p:spPr>
        <p:txBody>
          <a:bodyPr anchorCtr="0" anchor="t" bIns="22850" lIns="22850" spcFirstLastPara="1" rIns="22850" wrap="square" tIns="22850">
            <a:noAutofit/>
          </a:bodyPr>
          <a:lstStyle>
            <a:lvl1pPr lvl="0" rtl="0">
              <a:spcBef>
                <a:spcPts val="0"/>
              </a:spcBef>
              <a:spcAft>
                <a:spcPts val="0"/>
              </a:spcAft>
              <a:buSzPts val="2000"/>
              <a:buFont typeface="Google Sans Medium"/>
              <a:buChar char="●"/>
              <a:defRPr sz="20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sp>
        <p:nvSpPr>
          <p:cNvPr id="72" name="Google Shape;72;p16"/>
          <p:cNvSpPr txBox="1"/>
          <p:nvPr>
            <p:ph idx="1" type="subTitle"/>
          </p:nvPr>
        </p:nvSpPr>
        <p:spPr>
          <a:xfrm>
            <a:off x="440794"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3" name="Google Shape;73;p16"/>
          <p:cNvSpPr txBox="1"/>
          <p:nvPr>
            <p:ph idx="2" type="subTitle"/>
          </p:nvPr>
        </p:nvSpPr>
        <p:spPr>
          <a:xfrm>
            <a:off x="440794"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4" name="Google Shape;74;p16"/>
          <p:cNvSpPr txBox="1"/>
          <p:nvPr>
            <p:ph idx="3" type="subTitle"/>
          </p:nvPr>
        </p:nvSpPr>
        <p:spPr>
          <a:xfrm>
            <a:off x="3210775" y="1722050"/>
            <a:ext cx="2490300" cy="3684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SzPts val="1200"/>
              <a:buFont typeface="Roboto"/>
              <a:buNone/>
              <a:defRPr sz="1200">
                <a:latin typeface="Roboto"/>
                <a:ea typeface="Roboto"/>
                <a:cs typeface="Roboto"/>
                <a:sym typeface="Roboto"/>
              </a:defRPr>
            </a:lvl1pPr>
            <a:lvl2pPr lvl="1"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5" name="Google Shape;75;p16"/>
          <p:cNvSpPr txBox="1"/>
          <p:nvPr>
            <p:ph idx="4" type="subTitle"/>
          </p:nvPr>
        </p:nvSpPr>
        <p:spPr>
          <a:xfrm>
            <a:off x="3210775"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6" name="Google Shape;76;p16"/>
          <p:cNvSpPr txBox="1"/>
          <p:nvPr>
            <p:ph idx="5" type="subTitle"/>
          </p:nvPr>
        </p:nvSpPr>
        <p:spPr>
          <a:xfrm>
            <a:off x="6091356"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SzPts val="1200"/>
              <a:buFont typeface="Roboto"/>
              <a:buNone/>
              <a:defRPr sz="1200">
                <a:latin typeface="Roboto"/>
                <a:ea typeface="Roboto"/>
                <a:cs typeface="Roboto"/>
                <a:sym typeface="Roboto"/>
              </a:defRPr>
            </a:lvl1pPr>
            <a:lvl2pPr lvl="1"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7" name="Google Shape;77;p16"/>
          <p:cNvSpPr txBox="1"/>
          <p:nvPr>
            <p:ph idx="6" type="subTitle"/>
          </p:nvPr>
        </p:nvSpPr>
        <p:spPr>
          <a:xfrm>
            <a:off x="6091356"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8" name="Google Shape;78;p16"/>
          <p:cNvSpPr txBox="1"/>
          <p:nvPr/>
        </p:nvSpPr>
        <p:spPr>
          <a:xfrm>
            <a:off x="6731788" y="4656234"/>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666666"/>
                </a:solidFill>
                <a:latin typeface="Roboto"/>
                <a:ea typeface="Roboto"/>
                <a:cs typeface="Roboto"/>
                <a:sym typeface="Roboto"/>
              </a:rPr>
              <a:t>INTRODUCTION TO MACHINE LEARNING</a:t>
            </a:r>
            <a:endParaRPr sz="500">
              <a:solidFill>
                <a:srgbClr val="666666"/>
              </a:solidFill>
              <a:latin typeface="Roboto"/>
              <a:ea typeface="Roboto"/>
              <a:cs typeface="Roboto"/>
              <a:sym typeface="Roboto"/>
            </a:endParaRPr>
          </a:p>
        </p:txBody>
      </p:sp>
      <p:sp>
        <p:nvSpPr>
          <p:cNvPr id="79" name="Google Shape;79;p16"/>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666666"/>
                </a:solidFill>
                <a:latin typeface="Roboto"/>
                <a:ea typeface="Roboto"/>
                <a:cs typeface="Roboto"/>
                <a:sym typeface="Roboto"/>
              </a:rPr>
              <a:t>PROPRIETARY + CONFIDENTIAL </a:t>
            </a:r>
            <a:endParaRPr sz="500">
              <a:solidFill>
                <a:srgbClr val="666666"/>
              </a:solidFill>
              <a:latin typeface="Roboto"/>
              <a:ea typeface="Roboto"/>
              <a:cs typeface="Roboto"/>
              <a:sym typeface="Roboto"/>
            </a:endParaRPr>
          </a:p>
        </p:txBody>
      </p:sp>
      <p:pic>
        <p:nvPicPr>
          <p:cNvPr id="80" name="Google Shape;80;p16"/>
          <p:cNvPicPr preferRelativeResize="0"/>
          <p:nvPr/>
        </p:nvPicPr>
        <p:blipFill rotWithShape="1">
          <a:blip r:embed="rId2">
            <a:alphaModFix/>
          </a:blip>
          <a:srcRect b="39484" l="0" r="0" t="38916"/>
          <a:stretch/>
        </p:blipFill>
        <p:spPr>
          <a:xfrm>
            <a:off x="440800" y="4656234"/>
            <a:ext cx="1043076" cy="225300"/>
          </a:xfrm>
          <a:prstGeom prst="rect">
            <a:avLst/>
          </a:prstGeom>
          <a:noFill/>
          <a:ln>
            <a:noFill/>
          </a:ln>
        </p:spPr>
      </p:pic>
    </p:spTree>
  </p:cSld>
  <p:clrMapOvr>
    <a:masterClrMapping/>
  </p:clrMapOvr>
  <p:extLst>
    <p:ext uri="{DCECCB84-F9BA-43D5-87BE-67443E8EF086}">
      <p15:sldGuideLst>
        <p15:guide id="1" orient="horz" pos="1620">
          <p15:clr>
            <a:srgbClr val="FA7B17"/>
          </p15:clr>
        </p15:guide>
        <p15:guide id="2" pos="5528">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k — 1-L header, 2-up ">
  <p:cSld name="TITLE_1_2_2_1_2">
    <p:spTree>
      <p:nvGrpSpPr>
        <p:cNvPr id="81" name="Shape 81"/>
        <p:cNvGrpSpPr/>
        <p:nvPr/>
      </p:nvGrpSpPr>
      <p:grpSpPr>
        <a:xfrm>
          <a:off x="0" y="0"/>
          <a:ext cx="0" cy="0"/>
          <a:chOff x="0" y="0"/>
          <a:chExt cx="0" cy="0"/>
        </a:xfrm>
      </p:grpSpPr>
      <p:sp>
        <p:nvSpPr>
          <p:cNvPr id="82" name="Google Shape;82;p17"/>
          <p:cNvSpPr/>
          <p:nvPr/>
        </p:nvSpPr>
        <p:spPr>
          <a:xfrm>
            <a:off x="0" y="0"/>
            <a:ext cx="9144000" cy="5143500"/>
          </a:xfrm>
          <a:prstGeom prst="rect">
            <a:avLst/>
          </a:prstGeom>
          <a:solidFill>
            <a:srgbClr val="F5F5F5"/>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sz="400"/>
          </a:p>
        </p:txBody>
      </p:sp>
      <p:sp>
        <p:nvSpPr>
          <p:cNvPr id="83" name="Google Shape;83;p17"/>
          <p:cNvSpPr txBox="1"/>
          <p:nvPr>
            <p:ph idx="1" type="body"/>
          </p:nvPr>
        </p:nvSpPr>
        <p:spPr>
          <a:xfrm flipH="1">
            <a:off x="424063" y="1957331"/>
            <a:ext cx="3475800" cy="3416400"/>
          </a:xfrm>
          <a:prstGeom prst="rect">
            <a:avLst/>
          </a:prstGeom>
        </p:spPr>
        <p:txBody>
          <a:bodyPr anchorCtr="0" anchor="t" bIns="22850" lIns="91450" spcFirstLastPara="1" rIns="22850" wrap="square" tIns="22850">
            <a:noAutofit/>
          </a:bodyPr>
          <a:lstStyle>
            <a:lvl1pPr indent="-304800" lvl="0" marL="457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1pPr>
            <a:lvl2pPr indent="-304800" lvl="1" marL="914400" rtl="0">
              <a:lnSpc>
                <a:spcPct val="115000"/>
              </a:lnSpc>
              <a:spcBef>
                <a:spcPts val="1000"/>
              </a:spcBef>
              <a:spcAft>
                <a:spcPts val="0"/>
              </a:spcAft>
              <a:buClr>
                <a:srgbClr val="666666"/>
              </a:buClr>
              <a:buSzPts val="1200"/>
              <a:buFont typeface="Roboto Light"/>
              <a:buChar char="●"/>
              <a:defRPr sz="1200">
                <a:latin typeface="Roboto Light"/>
                <a:ea typeface="Roboto Light"/>
                <a:cs typeface="Roboto Light"/>
                <a:sym typeface="Roboto Light"/>
              </a:defRPr>
            </a:lvl2pPr>
            <a:lvl3pPr indent="-304800" lvl="2" marL="1371600" rtl="0">
              <a:lnSpc>
                <a:spcPct val="115000"/>
              </a:lnSpc>
              <a:spcBef>
                <a:spcPts val="1000"/>
              </a:spcBef>
              <a:spcAft>
                <a:spcPts val="0"/>
              </a:spcAft>
              <a:buClr>
                <a:schemeClr val="dk2"/>
              </a:buClr>
              <a:buSzPts val="1200"/>
              <a:buFont typeface="Roboto Light"/>
              <a:buChar char="○"/>
              <a:defRPr sz="1200">
                <a:latin typeface="Roboto Light"/>
                <a:ea typeface="Roboto Light"/>
                <a:cs typeface="Roboto Light"/>
                <a:sym typeface="Roboto Light"/>
              </a:defRPr>
            </a:lvl3pPr>
            <a:lvl4pPr indent="-304800" lvl="3" marL="18288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4pPr>
            <a:lvl5pPr indent="-304800" lvl="4" marL="22860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5pPr>
            <a:lvl6pPr indent="-304800" lvl="5" marL="2743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6pPr>
            <a:lvl7pPr indent="-304800" lvl="6" marL="32004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7pPr>
            <a:lvl8pPr indent="-304800" lvl="7" marL="36576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8pPr>
            <a:lvl9pPr indent="-304800" lvl="8" marL="4114800" rtl="0">
              <a:lnSpc>
                <a:spcPct val="115000"/>
              </a:lnSpc>
              <a:spcBef>
                <a:spcPts val="1000"/>
              </a:spcBef>
              <a:spcAft>
                <a:spcPts val="300"/>
              </a:spcAft>
              <a:buSzPts val="1200"/>
              <a:buFont typeface="Roboto Light"/>
              <a:buChar char="■"/>
              <a:defRPr sz="1200">
                <a:latin typeface="Roboto Light"/>
                <a:ea typeface="Roboto Light"/>
                <a:cs typeface="Roboto Light"/>
                <a:sym typeface="Roboto Light"/>
              </a:defRPr>
            </a:lvl9pPr>
          </a:lstStyle>
          <a:p/>
        </p:txBody>
      </p:sp>
      <p:sp>
        <p:nvSpPr>
          <p:cNvPr id="84" name="Google Shape;84;p17"/>
          <p:cNvSpPr txBox="1"/>
          <p:nvPr>
            <p:ph type="ctrTitle"/>
          </p:nvPr>
        </p:nvSpPr>
        <p:spPr>
          <a:xfrm>
            <a:off x="440794" y="519738"/>
            <a:ext cx="4330800" cy="603000"/>
          </a:xfrm>
          <a:prstGeom prst="rect">
            <a:avLst/>
          </a:prstGeom>
          <a:noFill/>
          <a:ln>
            <a:noFill/>
          </a:ln>
        </p:spPr>
        <p:txBody>
          <a:bodyPr anchorCtr="0" anchor="t" bIns="22850" lIns="22850" spcFirstLastPara="1" rIns="22850" wrap="square" tIns="22850">
            <a:noAutofit/>
          </a:bodyPr>
          <a:lstStyle>
            <a:lvl1pPr lvl="0" rtl="0">
              <a:spcBef>
                <a:spcPts val="0"/>
              </a:spcBef>
              <a:spcAft>
                <a:spcPts val="0"/>
              </a:spcAft>
              <a:buSzPts val="2000"/>
              <a:buFont typeface="Google Sans Medium"/>
              <a:buChar char="●"/>
              <a:defRPr sz="20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sp>
        <p:nvSpPr>
          <p:cNvPr id="85" name="Google Shape;85;p17"/>
          <p:cNvSpPr txBox="1"/>
          <p:nvPr>
            <p:ph idx="2" type="subTitle"/>
          </p:nvPr>
        </p:nvSpPr>
        <p:spPr>
          <a:xfrm>
            <a:off x="440794"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86" name="Google Shape;86;p17"/>
          <p:cNvSpPr txBox="1"/>
          <p:nvPr>
            <p:ph idx="3" type="body"/>
          </p:nvPr>
        </p:nvSpPr>
        <p:spPr>
          <a:xfrm flipH="1">
            <a:off x="4434719" y="1957331"/>
            <a:ext cx="3475800" cy="3416400"/>
          </a:xfrm>
          <a:prstGeom prst="rect">
            <a:avLst/>
          </a:prstGeom>
        </p:spPr>
        <p:txBody>
          <a:bodyPr anchorCtr="0" anchor="t" bIns="22850" lIns="91450" spcFirstLastPara="1" rIns="22850" wrap="square" tIns="22850">
            <a:noAutofit/>
          </a:bodyPr>
          <a:lstStyle>
            <a:lvl1pPr indent="-304800" lvl="0" marL="457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1pPr>
            <a:lvl2pPr indent="-304800" lvl="1" marL="914400" rtl="0">
              <a:lnSpc>
                <a:spcPct val="115000"/>
              </a:lnSpc>
              <a:spcBef>
                <a:spcPts val="1000"/>
              </a:spcBef>
              <a:spcAft>
                <a:spcPts val="0"/>
              </a:spcAft>
              <a:buClr>
                <a:srgbClr val="666666"/>
              </a:buClr>
              <a:buSzPts val="1200"/>
              <a:buFont typeface="Roboto Light"/>
              <a:buChar char="●"/>
              <a:defRPr sz="1200">
                <a:latin typeface="Roboto Light"/>
                <a:ea typeface="Roboto Light"/>
                <a:cs typeface="Roboto Light"/>
                <a:sym typeface="Roboto Light"/>
              </a:defRPr>
            </a:lvl2pPr>
            <a:lvl3pPr indent="-304800" lvl="2" marL="1371600" rtl="0">
              <a:lnSpc>
                <a:spcPct val="115000"/>
              </a:lnSpc>
              <a:spcBef>
                <a:spcPts val="1000"/>
              </a:spcBef>
              <a:spcAft>
                <a:spcPts val="0"/>
              </a:spcAft>
              <a:buClr>
                <a:schemeClr val="dk2"/>
              </a:buClr>
              <a:buSzPts val="1200"/>
              <a:buFont typeface="Roboto Light"/>
              <a:buChar char="○"/>
              <a:defRPr sz="1200">
                <a:latin typeface="Roboto Light"/>
                <a:ea typeface="Roboto Light"/>
                <a:cs typeface="Roboto Light"/>
                <a:sym typeface="Roboto Light"/>
              </a:defRPr>
            </a:lvl3pPr>
            <a:lvl4pPr indent="-304800" lvl="3" marL="18288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4pPr>
            <a:lvl5pPr indent="-304800" lvl="4" marL="22860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5pPr>
            <a:lvl6pPr indent="-304800" lvl="5" marL="2743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6pPr>
            <a:lvl7pPr indent="-304800" lvl="6" marL="32004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7pPr>
            <a:lvl8pPr indent="-304800" lvl="7" marL="36576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8pPr>
            <a:lvl9pPr indent="-304800" lvl="8" marL="4114800" rtl="0">
              <a:lnSpc>
                <a:spcPct val="115000"/>
              </a:lnSpc>
              <a:spcBef>
                <a:spcPts val="1000"/>
              </a:spcBef>
              <a:spcAft>
                <a:spcPts val="300"/>
              </a:spcAft>
              <a:buSzPts val="1200"/>
              <a:buFont typeface="Roboto Light"/>
              <a:buChar char="■"/>
              <a:defRPr sz="1200">
                <a:latin typeface="Roboto Light"/>
                <a:ea typeface="Roboto Light"/>
                <a:cs typeface="Roboto Light"/>
                <a:sym typeface="Roboto Light"/>
              </a:defRPr>
            </a:lvl9pPr>
          </a:lstStyle>
          <a:p/>
        </p:txBody>
      </p:sp>
      <p:sp>
        <p:nvSpPr>
          <p:cNvPr id="87" name="Google Shape;87;p17"/>
          <p:cNvSpPr txBox="1"/>
          <p:nvPr>
            <p:ph idx="4" type="subTitle"/>
          </p:nvPr>
        </p:nvSpPr>
        <p:spPr>
          <a:xfrm>
            <a:off x="4451450"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88" name="Google Shape;88;p17"/>
          <p:cNvSpPr txBox="1"/>
          <p:nvPr/>
        </p:nvSpPr>
        <p:spPr>
          <a:xfrm>
            <a:off x="6369838" y="4662581"/>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666666"/>
                </a:solidFill>
                <a:latin typeface="Roboto"/>
                <a:ea typeface="Roboto"/>
                <a:cs typeface="Roboto"/>
                <a:sym typeface="Roboto"/>
              </a:rPr>
              <a:t>INTRODUCTION TO MACHINE LEARNING</a:t>
            </a:r>
            <a:endParaRPr sz="500">
              <a:solidFill>
                <a:srgbClr val="666666"/>
              </a:solidFill>
              <a:latin typeface="Roboto"/>
              <a:ea typeface="Roboto"/>
              <a:cs typeface="Roboto"/>
              <a:sym typeface="Roboto"/>
            </a:endParaRPr>
          </a:p>
        </p:txBody>
      </p:sp>
      <p:pic>
        <p:nvPicPr>
          <p:cNvPr id="89" name="Google Shape;89;p17"/>
          <p:cNvPicPr preferRelativeResize="0"/>
          <p:nvPr/>
        </p:nvPicPr>
        <p:blipFill>
          <a:blip r:embed="rId2">
            <a:alphaModFix/>
          </a:blip>
          <a:stretch>
            <a:fillRect/>
          </a:stretch>
        </p:blipFill>
        <p:spPr>
          <a:xfrm>
            <a:off x="8519678" y="4581975"/>
            <a:ext cx="255422" cy="386500"/>
          </a:xfrm>
          <a:prstGeom prst="rect">
            <a:avLst/>
          </a:prstGeom>
          <a:noFill/>
          <a:ln>
            <a:noFill/>
          </a:ln>
        </p:spPr>
      </p:pic>
      <p:sp>
        <p:nvSpPr>
          <p:cNvPr id="90" name="Google Shape;90;p17"/>
          <p:cNvSpPr txBox="1"/>
          <p:nvPr/>
        </p:nvSpPr>
        <p:spPr>
          <a:xfrm>
            <a:off x="438912" y="4687956"/>
            <a:ext cx="2043300" cy="2253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666666"/>
                </a:solidFill>
                <a:latin typeface="Roboto"/>
                <a:ea typeface="Roboto"/>
                <a:cs typeface="Roboto"/>
                <a:sym typeface="Roboto"/>
              </a:rPr>
              <a:t>PROPRIETARY + CONFIDENTIAL </a:t>
            </a:r>
            <a:endParaRPr sz="600">
              <a:solidFill>
                <a:srgbClr val="666666"/>
              </a:solidFill>
              <a:latin typeface="Roboto"/>
              <a:ea typeface="Roboto"/>
              <a:cs typeface="Roboto"/>
              <a:sym typeface="Roboto"/>
            </a:endParaRPr>
          </a:p>
          <a:p>
            <a:pPr indent="0" lvl="0" marL="0" rtl="0" algn="l">
              <a:spcBef>
                <a:spcPts val="0"/>
              </a:spcBef>
              <a:spcAft>
                <a:spcPts val="0"/>
              </a:spcAft>
              <a:buNone/>
            </a:pPr>
            <a:r>
              <a:t/>
            </a:r>
            <a:endParaRPr sz="500">
              <a:solidFill>
                <a:srgbClr val="666666"/>
              </a:solidFill>
              <a:latin typeface="Roboto"/>
              <a:ea typeface="Roboto"/>
              <a:cs typeface="Roboto"/>
              <a:sym typeface="Robo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BLANK_2">
    <p:spTree>
      <p:nvGrpSpPr>
        <p:cNvPr id="91" name="Shape 91"/>
        <p:cNvGrpSpPr/>
        <p:nvPr/>
      </p:nvGrpSpPr>
      <p:grpSpPr>
        <a:xfrm>
          <a:off x="0" y="0"/>
          <a:ext cx="0" cy="0"/>
          <a:chOff x="0" y="0"/>
          <a:chExt cx="0" cy="0"/>
        </a:xfrm>
      </p:grpSpPr>
      <p:sp>
        <p:nvSpPr>
          <p:cNvPr id="92" name="Google Shape;9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3" name="Google Shape;93;p18"/>
          <p:cNvSpPr txBox="1"/>
          <p:nvPr/>
        </p:nvSpPr>
        <p:spPr>
          <a:xfrm>
            <a:off x="6731788" y="4662581"/>
            <a:ext cx="2043300" cy="225300"/>
          </a:xfrm>
          <a:prstGeom prst="rect">
            <a:avLst/>
          </a:prstGeom>
          <a:noFill/>
          <a:ln>
            <a:noFill/>
          </a:ln>
        </p:spPr>
        <p:txBody>
          <a:bodyPr anchorCtr="0" anchor="ctr" bIns="22850" lIns="22850" spcFirstLastPara="1" rIns="22850" wrap="square" tIns="22850">
            <a:noAutofit/>
          </a:bodyPr>
          <a:lstStyle/>
          <a:p>
            <a:pPr indent="0" lvl="0" marL="0" rtl="0" algn="l">
              <a:spcBef>
                <a:spcPts val="0"/>
              </a:spcBef>
              <a:spcAft>
                <a:spcPts val="0"/>
              </a:spcAft>
              <a:buNone/>
            </a:pPr>
            <a:r>
              <a:rPr lang="en" sz="500">
                <a:solidFill>
                  <a:srgbClr val="FFFFFF"/>
                </a:solidFill>
                <a:latin typeface="Roboto"/>
                <a:ea typeface="Roboto"/>
                <a:cs typeface="Roboto"/>
                <a:sym typeface="Roboto"/>
              </a:rPr>
              <a:t>BUILDING A SIMPLE TEXT CLASSIFIER</a:t>
            </a:r>
            <a:endParaRPr sz="500">
              <a:solidFill>
                <a:srgbClr val="FFFFFF"/>
              </a:solidFill>
              <a:latin typeface="Roboto"/>
              <a:ea typeface="Roboto"/>
              <a:cs typeface="Roboto"/>
              <a:sym typeface="Roboto"/>
            </a:endParaRPr>
          </a:p>
        </p:txBody>
      </p:sp>
      <p:sp>
        <p:nvSpPr>
          <p:cNvPr id="94" name="Google Shape;94;p18"/>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FFFFFF"/>
                </a:solidFill>
                <a:latin typeface="Roboto"/>
                <a:ea typeface="Roboto"/>
                <a:cs typeface="Roboto"/>
                <a:sym typeface="Roboto"/>
              </a:rPr>
              <a:t>PROPRIETARY + CONFIDENTIAL </a:t>
            </a:r>
            <a:endParaRPr sz="500">
              <a:solidFill>
                <a:srgbClr val="FFFFFF"/>
              </a:solidFill>
              <a:latin typeface="Roboto"/>
              <a:ea typeface="Roboto"/>
              <a:cs typeface="Roboto"/>
              <a:sym typeface="Roboto"/>
            </a:endParaRPr>
          </a:p>
        </p:txBody>
      </p:sp>
      <p:pic>
        <p:nvPicPr>
          <p:cNvPr id="95" name="Google Shape;95;p18"/>
          <p:cNvPicPr preferRelativeResize="0"/>
          <p:nvPr/>
        </p:nvPicPr>
        <p:blipFill rotWithShape="1">
          <a:blip r:embed="rId2">
            <a:alphaModFix/>
          </a:blip>
          <a:srcRect b="38887" l="0" r="0" t="38692"/>
          <a:stretch/>
        </p:blipFill>
        <p:spPr>
          <a:xfrm>
            <a:off x="459788" y="4656225"/>
            <a:ext cx="1005099" cy="2253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2">
  <p:cSld name="BLANK_3">
    <p:spTree>
      <p:nvGrpSpPr>
        <p:cNvPr id="96" name="Shape 96"/>
        <p:cNvGrpSpPr/>
        <p:nvPr/>
      </p:nvGrpSpPr>
      <p:grpSpPr>
        <a:xfrm>
          <a:off x="0" y="0"/>
          <a:ext cx="0" cy="0"/>
          <a:chOff x="0" y="0"/>
          <a:chExt cx="0" cy="0"/>
        </a:xfrm>
      </p:grpSpPr>
      <p:sp>
        <p:nvSpPr>
          <p:cNvPr id="97" name="Google Shape;9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8" name="Google Shape;98;p19"/>
          <p:cNvSpPr txBox="1"/>
          <p:nvPr/>
        </p:nvSpPr>
        <p:spPr>
          <a:xfrm>
            <a:off x="438912" y="4687956"/>
            <a:ext cx="2043300" cy="2253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666666"/>
                </a:solidFill>
                <a:latin typeface="Roboto"/>
                <a:ea typeface="Roboto"/>
                <a:cs typeface="Roboto"/>
                <a:sym typeface="Roboto"/>
              </a:rPr>
              <a:t>PROPRIETARY + CONFIDENTIAL </a:t>
            </a:r>
            <a:endParaRPr sz="600">
              <a:solidFill>
                <a:srgbClr val="666666"/>
              </a:solidFill>
              <a:latin typeface="Roboto"/>
              <a:ea typeface="Roboto"/>
              <a:cs typeface="Roboto"/>
              <a:sym typeface="Roboto"/>
            </a:endParaRPr>
          </a:p>
          <a:p>
            <a:pPr indent="0" lvl="0" marL="0" rtl="0" algn="l">
              <a:spcBef>
                <a:spcPts val="0"/>
              </a:spcBef>
              <a:spcAft>
                <a:spcPts val="0"/>
              </a:spcAft>
              <a:buNone/>
            </a:pPr>
            <a:r>
              <a:t/>
            </a:r>
            <a:endParaRPr sz="500">
              <a:solidFill>
                <a:srgbClr val="666666"/>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1">
  <p:cSld name="TITLE_1_2_2_1_1_1_1">
    <p:bg>
      <p:bgPr>
        <a:solidFill>
          <a:srgbClr val="000000"/>
        </a:solidFill>
      </p:bgPr>
    </p:bg>
    <p:spTree>
      <p:nvGrpSpPr>
        <p:cNvPr id="99" name="Shape 99"/>
        <p:cNvGrpSpPr/>
        <p:nvPr/>
      </p:nvGrpSpPr>
      <p:grpSpPr>
        <a:xfrm>
          <a:off x="0" y="0"/>
          <a:ext cx="0" cy="0"/>
          <a:chOff x="0" y="0"/>
          <a:chExt cx="0" cy="0"/>
        </a:xfrm>
      </p:grpSpPr>
      <p:pic>
        <p:nvPicPr>
          <p:cNvPr id="100" name="Google Shape;100;p20"/>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2">
  <p:cSld name="SECTION_HEADER_3_2">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49869" l="0" r="41619" t="0"/>
          <a:stretch/>
        </p:blipFill>
        <p:spPr>
          <a:xfrm>
            <a:off x="3314875" y="973200"/>
            <a:ext cx="5829123" cy="4170298"/>
          </a:xfrm>
          <a:prstGeom prst="rect">
            <a:avLst/>
          </a:prstGeom>
          <a:noFill/>
          <a:ln>
            <a:noFill/>
          </a:ln>
        </p:spPr>
      </p:pic>
      <p:sp>
        <p:nvSpPr>
          <p:cNvPr id="15" name="Google Shape;15;p3"/>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6" name="Google Shape;16;p3"/>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7" name="Google Shape;17;p3"/>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3">
  <p:cSld name="SECTION_HEADER_3_2_1">
    <p:spTree>
      <p:nvGrpSpPr>
        <p:cNvPr id="18" name="Shape 18"/>
        <p:cNvGrpSpPr/>
        <p:nvPr/>
      </p:nvGrpSpPr>
      <p:grpSpPr>
        <a:xfrm>
          <a:off x="0" y="0"/>
          <a:ext cx="0" cy="0"/>
          <a:chOff x="0" y="0"/>
          <a:chExt cx="0" cy="0"/>
        </a:xfrm>
      </p:grpSpPr>
      <p:pic>
        <p:nvPicPr>
          <p:cNvPr id="19" name="Google Shape;19;p4"/>
          <p:cNvPicPr preferRelativeResize="0"/>
          <p:nvPr/>
        </p:nvPicPr>
        <p:blipFill rotWithShape="1">
          <a:blip r:embed="rId2">
            <a:alphaModFix/>
          </a:blip>
          <a:srcRect b="-3798" l="0" r="34819" t="-1420"/>
          <a:stretch/>
        </p:blipFill>
        <p:spPr>
          <a:xfrm>
            <a:off x="4505775" y="197154"/>
            <a:ext cx="4638225" cy="4589450"/>
          </a:xfrm>
          <a:prstGeom prst="rect">
            <a:avLst/>
          </a:prstGeom>
          <a:noFill/>
          <a:ln>
            <a:noFill/>
          </a:ln>
        </p:spPr>
      </p:pic>
      <p:sp>
        <p:nvSpPr>
          <p:cNvPr id="20" name="Google Shape;20;p4"/>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1" name="Google Shape;21;p4"/>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22" name="Google Shape;22;p4"/>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1" type="tx">
  <p:cSld name="TITLE_AND_BODY">
    <p:bg>
      <p:bgPr>
        <a:solidFill>
          <a:srgbClr val="F8F9FA"/>
        </a:solidFill>
      </p:bgPr>
    </p:bg>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blip>
          <a:srcRect b="64406" l="-1041" r="3745" t="-3192"/>
          <a:stretch/>
        </p:blipFill>
        <p:spPr>
          <a:xfrm rot="10800000">
            <a:off x="615195" y="0"/>
            <a:ext cx="2321350" cy="925400"/>
          </a:xfrm>
          <a:prstGeom prst="rect">
            <a:avLst/>
          </a:prstGeom>
          <a:noFill/>
          <a:ln>
            <a:noFill/>
          </a:ln>
        </p:spPr>
      </p:pic>
      <p:sp>
        <p:nvSpPr>
          <p:cNvPr id="25" name="Google Shape;25;p5"/>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6" name="Google Shape;26;p5"/>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27" name="Google Shape;27;p5"/>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2">
  <p:cSld name="TITLE_AND_BODY_4">
    <p:bg>
      <p:bgPr>
        <a:solidFill>
          <a:srgbClr val="F8F9FA"/>
        </a:solidFill>
      </p:bgPr>
    </p:bg>
    <p:spTree>
      <p:nvGrpSpPr>
        <p:cNvPr id="28"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b="0" l="6331" r="0" t="44586"/>
          <a:stretch/>
        </p:blipFill>
        <p:spPr>
          <a:xfrm>
            <a:off x="0" y="0"/>
            <a:ext cx="2431776" cy="1220349"/>
          </a:xfrm>
          <a:prstGeom prst="rect">
            <a:avLst/>
          </a:prstGeom>
          <a:noFill/>
          <a:ln>
            <a:noFill/>
          </a:ln>
        </p:spPr>
      </p:pic>
      <p:sp>
        <p:nvSpPr>
          <p:cNvPr id="30" name="Google Shape;30;p6"/>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1" name="Google Shape;31;p6"/>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2" name="Google Shape;32;p6"/>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3">
  <p:cSld name="TITLE_AND_BODY_3">
    <p:bg>
      <p:bgPr>
        <a:solidFill>
          <a:srgbClr val="F8F9FA"/>
        </a:solidFill>
      </p:bgPr>
    </p:bg>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39775" y="66250"/>
            <a:ext cx="2008061" cy="1247951"/>
          </a:xfrm>
          <a:prstGeom prst="rect">
            <a:avLst/>
          </a:prstGeom>
          <a:noFill/>
          <a:ln>
            <a:noFill/>
          </a:ln>
        </p:spPr>
      </p:pic>
      <p:sp>
        <p:nvSpPr>
          <p:cNvPr id="35" name="Google Shape;35;p7"/>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6" name="Google Shape;36;p7"/>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7" name="Google Shape;37;p7"/>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ge Title and Text">
  <p:cSld name="TITLE_AND_BODY_1">
    <p:bg>
      <p:bgPr>
        <a:no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 name="Google Shape;40;p8"/>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sz="18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1" name="Google Shape;41;p8"/>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3" type="blank">
  <p:cSld name="BLANK">
    <p:spTree>
      <p:nvGrpSpPr>
        <p:cNvPr id="42" name="Shape 42"/>
        <p:cNvGrpSpPr/>
        <p:nvPr/>
      </p:nvGrpSpPr>
      <p:grpSpPr>
        <a:xfrm>
          <a:off x="0" y="0"/>
          <a:ext cx="0" cy="0"/>
          <a:chOff x="0" y="0"/>
          <a:chExt cx="0" cy="0"/>
        </a:xfrm>
      </p:grpSpPr>
      <p:sp>
        <p:nvSpPr>
          <p:cNvPr id="43" name="Google Shape;43;p9"/>
          <p:cNvSpPr/>
          <p:nvPr/>
        </p:nvSpPr>
        <p:spPr>
          <a:xfrm>
            <a:off x="2905275" y="0"/>
            <a:ext cx="62388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417673" y="341875"/>
            <a:ext cx="22350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 name="Google Shape;45;p9"/>
          <p:cNvSpPr txBox="1"/>
          <p:nvPr>
            <p:ph idx="1" type="subTitle"/>
          </p:nvPr>
        </p:nvSpPr>
        <p:spPr>
          <a:xfrm>
            <a:off x="587148" y="835792"/>
            <a:ext cx="22350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6" name="Google Shape;46;p9"/>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2">
  <p:cSld name="BLANK_1">
    <p:spTree>
      <p:nvGrpSpPr>
        <p:cNvPr id="47" name="Shape 47"/>
        <p:cNvGrpSpPr/>
        <p:nvPr/>
      </p:nvGrpSpPr>
      <p:grpSpPr>
        <a:xfrm>
          <a:off x="0" y="0"/>
          <a:ext cx="0" cy="0"/>
          <a:chOff x="0" y="0"/>
          <a:chExt cx="0" cy="0"/>
        </a:xfrm>
      </p:grpSpPr>
      <p:sp>
        <p:nvSpPr>
          <p:cNvPr id="48" name="Google Shape;48;p10"/>
          <p:cNvSpPr/>
          <p:nvPr/>
        </p:nvSpPr>
        <p:spPr>
          <a:xfrm>
            <a:off x="4572000" y="0"/>
            <a:ext cx="45720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0"/>
          <p:cNvSpPr txBox="1"/>
          <p:nvPr>
            <p:ph type="title"/>
          </p:nvPr>
        </p:nvSpPr>
        <p:spPr>
          <a:xfrm>
            <a:off x="417677" y="341875"/>
            <a:ext cx="38079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 name="Google Shape;50;p10"/>
          <p:cNvSpPr txBox="1"/>
          <p:nvPr>
            <p:ph idx="1" type="subTitle"/>
          </p:nvPr>
        </p:nvSpPr>
        <p:spPr>
          <a:xfrm>
            <a:off x="570075" y="835794"/>
            <a:ext cx="38079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51" name="Google Shape;51;p10"/>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flipH="1">
            <a:off x="424075" y="1957325"/>
            <a:ext cx="34590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
        <p:nvSpPr>
          <p:cNvPr id="7" name="Google Shape;7;p1"/>
          <p:cNvSpPr txBox="1"/>
          <p:nvPr>
            <p:ph idx="2" type="body"/>
          </p:nvPr>
        </p:nvSpPr>
        <p:spPr>
          <a:xfrm flipH="1">
            <a:off x="4434726" y="1957325"/>
            <a:ext cx="43308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hyperlink" Target="https://www.tensorflow.org/beta/tutorials/text/image_captioning" TargetMode="External"/><Relationship Id="rId4" Type="http://schemas.openxmlformats.org/officeDocument/2006/relationships/image" Target="../media/image22.gif"/><Relationship Id="rId5" Type="http://schemas.openxmlformats.org/officeDocument/2006/relationships/image" Target="../media/image16.png"/><Relationship Id="rId6" Type="http://schemas.openxmlformats.org/officeDocument/2006/relationships/image" Target="../media/image11.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images.cocodataset.org/annotations/annotations_trainval2014.zip" TargetMode="External"/><Relationship Id="rId4" Type="http://schemas.openxmlformats.org/officeDocument/2006/relationships/hyperlink" Target="http://images.cocodataset.org/zips/train2014.zip"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hyperlink" Target="https://www.tensorflow.org/beta/tutorials/text/nmt_with_atten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hyperlink" Target="https://arxiv.org/abs/1502.03044"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4.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04" name="Shape 104"/>
        <p:cNvGrpSpPr/>
        <p:nvPr/>
      </p:nvGrpSpPr>
      <p:grpSpPr>
        <a:xfrm>
          <a:off x="0" y="0"/>
          <a:ext cx="0" cy="0"/>
          <a:chOff x="0" y="0"/>
          <a:chExt cx="0" cy="0"/>
        </a:xfrm>
      </p:grpSpPr>
      <p:sp>
        <p:nvSpPr>
          <p:cNvPr id="105" name="Google Shape;105;p21"/>
          <p:cNvSpPr txBox="1"/>
          <p:nvPr>
            <p:ph type="title"/>
          </p:nvPr>
        </p:nvSpPr>
        <p:spPr>
          <a:xfrm>
            <a:off x="1049225" y="2247750"/>
            <a:ext cx="3500400" cy="65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 Captioning</a:t>
            </a:r>
            <a:endParaRPr/>
          </a:p>
        </p:txBody>
      </p:sp>
      <p:sp>
        <p:nvSpPr>
          <p:cNvPr id="106" name="Google Shape;106;p21"/>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p>
            <a:pPr indent="0" lvl="0" marL="0" rtl="0" algn="l">
              <a:spcBef>
                <a:spcPts val="0"/>
              </a:spcBef>
              <a:spcAft>
                <a:spcPts val="0"/>
              </a:spcAft>
              <a:buNone/>
            </a:pPr>
            <a:r>
              <a:rPr lang="en" sz="1800"/>
              <a:t>Explore ML</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01" name="Shape 201"/>
        <p:cNvGrpSpPr/>
        <p:nvPr/>
      </p:nvGrpSpPr>
      <p:grpSpPr>
        <a:xfrm>
          <a:off x="0" y="0"/>
          <a:ext cx="0" cy="0"/>
          <a:chOff x="0" y="0"/>
          <a:chExt cx="0" cy="0"/>
        </a:xfrm>
      </p:grpSpPr>
      <p:sp>
        <p:nvSpPr>
          <p:cNvPr id="202" name="Google Shape;202;p30"/>
          <p:cNvSpPr txBox="1"/>
          <p:nvPr/>
        </p:nvSpPr>
        <p:spPr>
          <a:xfrm>
            <a:off x="929550" y="1943750"/>
            <a:ext cx="7284900" cy="25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Do not present the following slides as a lecture.</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They are for questions or a debrief after the activity.</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Let learners work through the activity in pairs.</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p:txBody>
      </p:sp>
      <p:sp>
        <p:nvSpPr>
          <p:cNvPr id="203" name="Google Shape;203;p30"/>
          <p:cNvSpPr/>
          <p:nvPr/>
        </p:nvSpPr>
        <p:spPr>
          <a:xfrm>
            <a:off x="3905550" y="1011300"/>
            <a:ext cx="1332900" cy="1215900"/>
          </a:xfrm>
          <a:prstGeom prst="octagon">
            <a:avLst>
              <a:gd fmla="val 29289" name="adj"/>
            </a:avLst>
          </a:prstGeom>
          <a:solidFill>
            <a:srgbClr val="CC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Google Sans"/>
                <a:ea typeface="Google Sans"/>
                <a:cs typeface="Google Sans"/>
                <a:sym typeface="Google Sans"/>
              </a:rPr>
              <a:t>STOP</a:t>
            </a:r>
            <a:endParaRPr b="1" sz="2400">
              <a:solidFill>
                <a:srgbClr val="FFFFFF"/>
              </a:solidFill>
              <a:latin typeface="Google Sans"/>
              <a:ea typeface="Google Sans"/>
              <a:cs typeface="Google Sans"/>
              <a:sym typeface="Google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1"/>
          <p:cNvSpPr txBox="1"/>
          <p:nvPr/>
        </p:nvSpPr>
        <p:spPr>
          <a:xfrm>
            <a:off x="458825" y="934050"/>
            <a:ext cx="8949900" cy="3805500"/>
          </a:xfrm>
          <a:prstGeom prst="rect">
            <a:avLst/>
          </a:prstGeom>
          <a:noFill/>
          <a:ln>
            <a:noFill/>
          </a:ln>
        </p:spPr>
        <p:txBody>
          <a:bodyPr anchorCtr="0" anchor="t" bIns="91425" lIns="91425" spcFirstLastPara="1" rIns="91425" wrap="square" tIns="91425">
            <a:noAutofit/>
          </a:bodyPr>
          <a:lstStyle/>
          <a:p>
            <a:pPr indent="0" lvl="0" marL="0" marR="0" rtl="0" algn="l">
              <a:lnSpc>
                <a:spcPct val="130000"/>
              </a:lnSpc>
              <a:spcBef>
                <a:spcPts val="0"/>
              </a:spcBef>
              <a:spcAft>
                <a:spcPts val="0"/>
              </a:spcAft>
              <a:buNone/>
            </a:pPr>
            <a:r>
              <a:rPr lang="en" sz="1500">
                <a:solidFill>
                  <a:srgbClr val="4DD0E1"/>
                </a:solidFill>
                <a:latin typeface="Consolas"/>
                <a:ea typeface="Consolas"/>
                <a:cs typeface="Consolas"/>
                <a:sym typeface="Consolas"/>
              </a:rPr>
              <a:t>with open</a:t>
            </a:r>
            <a:r>
              <a:rPr lang="en" sz="1500">
                <a:solidFill>
                  <a:srgbClr val="FFFFFF"/>
                </a:solidFill>
                <a:latin typeface="Consolas"/>
                <a:ea typeface="Consolas"/>
                <a:cs typeface="Consolas"/>
                <a:sym typeface="Consolas"/>
              </a:rPr>
              <a:t>(annotation_file, </a:t>
            </a:r>
            <a:r>
              <a:rPr lang="en" sz="1500">
                <a:solidFill>
                  <a:srgbClr val="F06292"/>
                </a:solidFill>
                <a:latin typeface="Consolas"/>
                <a:ea typeface="Consolas"/>
                <a:cs typeface="Consolas"/>
                <a:sym typeface="Consolas"/>
              </a:rPr>
              <a:t>'r'</a:t>
            </a: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as</a:t>
            </a:r>
            <a:r>
              <a:rPr lang="en" sz="1500">
                <a:solidFill>
                  <a:srgbClr val="FFFFFF"/>
                </a:solidFill>
                <a:latin typeface="Consolas"/>
                <a:ea typeface="Consolas"/>
                <a:cs typeface="Consolas"/>
                <a:sym typeface="Consolas"/>
              </a:rPr>
              <a:t> f:</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annotations = json.load(f)</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all_captions = []</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all_img_name_vector = []</a:t>
            </a:r>
            <a:endParaRPr sz="15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chemeClr val="dk1"/>
              </a:solidFill>
              <a:highlight>
                <a:srgbClr val="FFFFFE"/>
              </a:highlight>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4DD0E1"/>
                </a:solidFill>
                <a:latin typeface="Consolas"/>
                <a:ea typeface="Consolas"/>
                <a:cs typeface="Consolas"/>
                <a:sym typeface="Consolas"/>
              </a:rPr>
              <a:t>for</a:t>
            </a:r>
            <a:r>
              <a:rPr lang="en" sz="1500">
                <a:solidFill>
                  <a:srgbClr val="FFFFFF"/>
                </a:solidFill>
                <a:latin typeface="Consolas"/>
                <a:ea typeface="Consolas"/>
                <a:cs typeface="Consolas"/>
                <a:sym typeface="Consolas"/>
              </a:rPr>
              <a:t> </a:t>
            </a:r>
            <a:r>
              <a:rPr lang="en" sz="1500">
                <a:solidFill>
                  <a:srgbClr val="FFFFFF"/>
                </a:solidFill>
                <a:latin typeface="Consolas"/>
                <a:ea typeface="Consolas"/>
                <a:cs typeface="Consolas"/>
                <a:sym typeface="Consolas"/>
              </a:rPr>
              <a:t>annot</a:t>
            </a: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in</a:t>
            </a:r>
            <a:r>
              <a:rPr lang="en" sz="1500">
                <a:solidFill>
                  <a:srgbClr val="FFFFFF"/>
                </a:solidFill>
                <a:latin typeface="Consolas"/>
                <a:ea typeface="Consolas"/>
                <a:cs typeface="Consolas"/>
                <a:sym typeface="Consolas"/>
              </a:rPr>
              <a:t> annotations[</a:t>
            </a:r>
            <a:r>
              <a:rPr lang="en" sz="1500">
                <a:solidFill>
                  <a:srgbClr val="F06292"/>
                </a:solidFill>
                <a:latin typeface="Consolas"/>
                <a:ea typeface="Consolas"/>
                <a:cs typeface="Consolas"/>
                <a:sym typeface="Consolas"/>
              </a:rPr>
              <a:t>'annotations'</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caption =</a:t>
            </a:r>
            <a:r>
              <a:rPr lang="en" sz="1500">
                <a:solidFill>
                  <a:srgbClr val="F06292"/>
                </a:solidFill>
                <a:latin typeface="Consolas"/>
                <a:ea typeface="Consolas"/>
                <a:cs typeface="Consolas"/>
                <a:sym typeface="Consolas"/>
              </a:rPr>
              <a:t> '&lt;start&gt; '</a:t>
            </a:r>
            <a:r>
              <a:rPr lang="en" sz="1500">
                <a:solidFill>
                  <a:srgbClr val="FFFFFF"/>
                </a:solidFill>
                <a:latin typeface="Consolas"/>
                <a:ea typeface="Consolas"/>
                <a:cs typeface="Consolas"/>
                <a:sym typeface="Consolas"/>
              </a:rPr>
              <a:t> + annot[</a:t>
            </a:r>
            <a:r>
              <a:rPr lang="en" sz="1500">
                <a:solidFill>
                  <a:srgbClr val="F06292"/>
                </a:solidFill>
                <a:latin typeface="Consolas"/>
                <a:ea typeface="Consolas"/>
                <a:cs typeface="Consolas"/>
                <a:sym typeface="Consolas"/>
              </a:rPr>
              <a:t>'caption'</a:t>
            </a:r>
            <a:r>
              <a:rPr lang="en" sz="1500">
                <a:solidFill>
                  <a:srgbClr val="FFFFFF"/>
                </a:solidFill>
                <a:latin typeface="Consolas"/>
                <a:ea typeface="Consolas"/>
                <a:cs typeface="Consolas"/>
                <a:sym typeface="Consolas"/>
              </a:rPr>
              <a:t>] +</a:t>
            </a:r>
            <a:r>
              <a:rPr lang="en" sz="1500">
                <a:solidFill>
                  <a:srgbClr val="F06292"/>
                </a:solidFill>
                <a:latin typeface="Consolas"/>
                <a:ea typeface="Consolas"/>
                <a:cs typeface="Consolas"/>
                <a:sym typeface="Consolas"/>
              </a:rPr>
              <a:t> ' &lt;end&gt;'</a:t>
            </a:r>
            <a:endParaRPr sz="1500">
              <a:solidFill>
                <a:srgbClr val="A31515"/>
              </a:solidFill>
              <a:highlight>
                <a:srgbClr val="FFFFFE"/>
              </a:highlight>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image_id = annot[</a:t>
            </a:r>
            <a:r>
              <a:rPr lang="en" sz="1500">
                <a:solidFill>
                  <a:srgbClr val="F06292"/>
                </a:solidFill>
                <a:latin typeface="Consolas"/>
                <a:ea typeface="Consolas"/>
                <a:cs typeface="Consolas"/>
                <a:sym typeface="Consolas"/>
              </a:rPr>
              <a:t>'image_id'</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full_coco_image_path = PATH + </a:t>
            </a:r>
            <a:r>
              <a:rPr lang="en" sz="1500">
                <a:solidFill>
                  <a:srgbClr val="F06292"/>
                </a:solidFill>
                <a:latin typeface="Consolas"/>
                <a:ea typeface="Consolas"/>
                <a:cs typeface="Consolas"/>
                <a:sym typeface="Consolas"/>
              </a:rPr>
              <a:t>'COCO_train2014_'</a:t>
            </a:r>
            <a:r>
              <a:rPr lang="en" sz="1500">
                <a:solidFill>
                  <a:srgbClr val="FFFFFF"/>
                </a:solidFill>
                <a:latin typeface="Consolas"/>
                <a:ea typeface="Consolas"/>
                <a:cs typeface="Consolas"/>
                <a:sym typeface="Consolas"/>
              </a:rPr>
              <a:t> +</a:t>
            </a:r>
            <a:r>
              <a:rPr lang="en" sz="1500">
                <a:solidFill>
                  <a:srgbClr val="F06292"/>
                </a:solidFill>
                <a:latin typeface="Consolas"/>
                <a:ea typeface="Consolas"/>
                <a:cs typeface="Consolas"/>
                <a:sym typeface="Consolas"/>
              </a:rPr>
              <a:t> '%012d.jpg'</a:t>
            </a:r>
            <a:r>
              <a:rPr lang="en" sz="1500">
                <a:solidFill>
                  <a:srgbClr val="FFFFFF"/>
                </a:solidFill>
                <a:latin typeface="Consolas"/>
                <a:ea typeface="Consolas"/>
                <a:cs typeface="Consolas"/>
                <a:sym typeface="Consolas"/>
              </a:rPr>
              <a:t> % (image_id)</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all_img_name_vector.append(full_coco_image_path)</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all_captions.append(caption)</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FFFFFF"/>
              </a:solidFill>
              <a:latin typeface="Consolas"/>
              <a:ea typeface="Consolas"/>
              <a:cs typeface="Consolas"/>
              <a:sym typeface="Consolas"/>
            </a:endParaRPr>
          </a:p>
        </p:txBody>
      </p:sp>
      <p:sp>
        <p:nvSpPr>
          <p:cNvPr id="209" name="Google Shape;209;p31"/>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Optional: Limit the size of the training set (1 of 3)</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2"/>
          <p:cNvSpPr txBox="1"/>
          <p:nvPr/>
        </p:nvSpPr>
        <p:spPr>
          <a:xfrm>
            <a:off x="458825" y="934050"/>
            <a:ext cx="8949900" cy="38055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train_captions, img_name_vector = shuffle(all_captions,</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all_img_name_vector,</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random_state=1)</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num_examples = </a:t>
            </a:r>
            <a:r>
              <a:rPr lang="en" sz="1800">
                <a:solidFill>
                  <a:srgbClr val="09885A"/>
                </a:solidFill>
                <a:latin typeface="Consolas"/>
                <a:ea typeface="Consolas"/>
                <a:cs typeface="Consolas"/>
                <a:sym typeface="Consolas"/>
              </a:rPr>
              <a:t>30000</a:t>
            </a:r>
            <a:endParaRPr sz="1800">
              <a:solidFill>
                <a:srgbClr val="09885A"/>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09885A"/>
              </a:solidFill>
              <a:highlight>
                <a:srgbClr val="FFFFFE"/>
              </a:highlight>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train_captions = train_captions[:num_examples]</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img_name_vector = img_name_vector[:num_examples]</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0000FF"/>
              </a:solidFill>
              <a:highlight>
                <a:srgbClr val="FFFFFE"/>
              </a:highlight>
              <a:latin typeface="Consolas"/>
              <a:ea typeface="Consolas"/>
              <a:cs typeface="Consolas"/>
              <a:sym typeface="Consolas"/>
            </a:endParaRPr>
          </a:p>
        </p:txBody>
      </p:sp>
      <p:sp>
        <p:nvSpPr>
          <p:cNvPr id="215" name="Google Shape;215;p32"/>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Optional: Limit the size of the training set (2 of 3)</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3"/>
          <p:cNvSpPr txBox="1"/>
          <p:nvPr/>
        </p:nvSpPr>
        <p:spPr>
          <a:xfrm>
            <a:off x="458825" y="934050"/>
            <a:ext cx="6922800" cy="493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4DD0E1"/>
                </a:solidFill>
                <a:latin typeface="Consolas"/>
                <a:ea typeface="Consolas"/>
                <a:cs typeface="Consolas"/>
                <a:sym typeface="Consolas"/>
              </a:rPr>
              <a:t>len</a:t>
            </a:r>
            <a:r>
              <a:rPr lang="en" sz="1800">
                <a:solidFill>
                  <a:srgbClr val="FFFFFF"/>
                </a:solidFill>
                <a:latin typeface="Consolas"/>
                <a:ea typeface="Consolas"/>
                <a:cs typeface="Consolas"/>
                <a:sym typeface="Consolas"/>
              </a:rPr>
              <a:t>(train_captions), </a:t>
            </a:r>
            <a:r>
              <a:rPr lang="en" sz="1800">
                <a:solidFill>
                  <a:srgbClr val="4DD0E1"/>
                </a:solidFill>
                <a:latin typeface="Consolas"/>
                <a:ea typeface="Consolas"/>
                <a:cs typeface="Consolas"/>
                <a:sym typeface="Consolas"/>
              </a:rPr>
              <a:t>len</a:t>
            </a:r>
            <a:r>
              <a:rPr lang="en" sz="1800">
                <a:solidFill>
                  <a:srgbClr val="FFFFFF"/>
                </a:solidFill>
                <a:latin typeface="Consolas"/>
                <a:ea typeface="Consolas"/>
                <a:cs typeface="Consolas"/>
                <a:sym typeface="Consolas"/>
              </a:rPr>
              <a:t>(all_captions)</a:t>
            </a:r>
            <a:endParaRPr sz="18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p:txBody>
      </p:sp>
      <p:sp>
        <p:nvSpPr>
          <p:cNvPr id="221" name="Google Shape;221;p33"/>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Optional: Check the training set size (3 of 3)</a:t>
            </a:r>
            <a:endParaRPr b="1" sz="2000">
              <a:solidFill>
                <a:srgbClr val="FFFFFF"/>
              </a:solidFill>
              <a:latin typeface="Google Sans"/>
              <a:ea typeface="Google Sans"/>
              <a:cs typeface="Google Sans"/>
              <a:sym typeface="Google Sans"/>
            </a:endParaRPr>
          </a:p>
        </p:txBody>
      </p:sp>
      <p:sp>
        <p:nvSpPr>
          <p:cNvPr id="222" name="Google Shape;222;p33"/>
          <p:cNvSpPr/>
          <p:nvPr/>
        </p:nvSpPr>
        <p:spPr>
          <a:xfrm>
            <a:off x="-58575" y="1614475"/>
            <a:ext cx="9408300" cy="793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3"/>
          <p:cNvSpPr txBox="1"/>
          <p:nvPr/>
        </p:nvSpPr>
        <p:spPr>
          <a:xfrm>
            <a:off x="687425" y="1772250"/>
            <a:ext cx="6922800" cy="493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latin typeface="Consolas"/>
                <a:ea typeface="Consolas"/>
                <a:cs typeface="Consolas"/>
                <a:sym typeface="Consolas"/>
              </a:rPr>
              <a:t>(30000, 414113)</a:t>
            </a:r>
            <a:endParaRPr sz="1800">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4"/>
          <p:cNvSpPr txBox="1"/>
          <p:nvPr/>
        </p:nvSpPr>
        <p:spPr>
          <a:xfrm>
            <a:off x="458825" y="934050"/>
            <a:ext cx="8949900" cy="3805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4DD0E1"/>
                </a:solidFill>
                <a:latin typeface="Consolas"/>
                <a:ea typeface="Consolas"/>
                <a:cs typeface="Consolas"/>
                <a:sym typeface="Consolas"/>
              </a:rPr>
              <a:t>def</a:t>
            </a:r>
            <a:r>
              <a:rPr lang="en" sz="1800">
                <a:solidFill>
                  <a:srgbClr val="FFFFFF"/>
                </a:solidFill>
                <a:latin typeface="Consolas"/>
                <a:ea typeface="Consolas"/>
                <a:cs typeface="Consolas"/>
                <a:sym typeface="Consolas"/>
              </a:rPr>
              <a:t> load_image(image_path):</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   img = tf.io.read_file(image_path)</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   img = tf.image.decode_jpeg(img, channels=3)</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img = tf.image.resize(img, (</a:t>
            </a:r>
            <a:r>
              <a:rPr lang="en" sz="1800">
                <a:solidFill>
                  <a:srgbClr val="008000"/>
                </a:solidFill>
                <a:latin typeface="Consolas"/>
                <a:ea typeface="Consolas"/>
                <a:cs typeface="Consolas"/>
                <a:sym typeface="Consolas"/>
              </a:rPr>
              <a:t>299</a:t>
            </a:r>
            <a:r>
              <a:rPr lang="en" sz="1800">
                <a:solidFill>
                  <a:srgbClr val="FFFFFF"/>
                </a:solidFill>
                <a:latin typeface="Consolas"/>
                <a:ea typeface="Consolas"/>
                <a:cs typeface="Consolas"/>
                <a:sym typeface="Consolas"/>
              </a:rPr>
              <a:t>,</a:t>
            </a:r>
            <a:r>
              <a:rPr lang="en" sz="1800">
                <a:solidFill>
                  <a:srgbClr val="008000"/>
                </a:solidFill>
                <a:latin typeface="Consolas"/>
                <a:ea typeface="Consolas"/>
                <a:cs typeface="Consolas"/>
                <a:sym typeface="Consolas"/>
              </a:rPr>
              <a:t> 299</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img = tf.keras.applications.inception_v3.preprocess_input(img)</a:t>
            </a:r>
            <a:endParaRPr sz="1800">
              <a:solidFill>
                <a:srgbClr val="4DD0E1"/>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4DD0E1"/>
                </a:solidFill>
                <a:latin typeface="Consolas"/>
                <a:ea typeface="Consolas"/>
                <a:cs typeface="Consolas"/>
                <a:sym typeface="Consolas"/>
              </a:rPr>
              <a:t>   return</a:t>
            </a:r>
            <a:r>
              <a:rPr lang="en" sz="1800">
                <a:solidFill>
                  <a:srgbClr val="FFFFFF"/>
                </a:solidFill>
                <a:latin typeface="Consolas"/>
                <a:ea typeface="Consolas"/>
                <a:cs typeface="Consolas"/>
                <a:sym typeface="Consolas"/>
              </a:rPr>
              <a:t> img, image_path</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p:txBody>
      </p:sp>
      <p:sp>
        <p:nvSpPr>
          <p:cNvPr id="229" name="Google Shape;229;p34"/>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Preprocess the Images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5"/>
          <p:cNvSpPr txBox="1"/>
          <p:nvPr/>
        </p:nvSpPr>
        <p:spPr>
          <a:xfrm>
            <a:off x="458825" y="934050"/>
            <a:ext cx="8797800" cy="30621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image_model = tf.keras.applications.InceptionV3(include_top=</a:t>
            </a:r>
            <a:r>
              <a:rPr lang="en" sz="1800">
                <a:solidFill>
                  <a:srgbClr val="4DD0E1"/>
                </a:solidFill>
                <a:latin typeface="Consolas"/>
                <a:ea typeface="Consolas"/>
                <a:cs typeface="Consolas"/>
                <a:sym typeface="Consolas"/>
              </a:rPr>
              <a:t>False</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weights=</a:t>
            </a:r>
            <a:r>
              <a:rPr lang="en" sz="1800">
                <a:solidFill>
                  <a:srgbClr val="F06292"/>
                </a:solidFill>
                <a:latin typeface="Consolas"/>
                <a:ea typeface="Consolas"/>
                <a:cs typeface="Consolas"/>
                <a:sym typeface="Consolas"/>
              </a:rPr>
              <a:t>'imagenet'</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new_input = image_model.</a:t>
            </a:r>
            <a:r>
              <a:rPr lang="en" sz="1800">
                <a:solidFill>
                  <a:srgbClr val="4DD0E1"/>
                </a:solidFill>
                <a:latin typeface="Consolas"/>
                <a:ea typeface="Consolas"/>
                <a:cs typeface="Consolas"/>
                <a:sym typeface="Consolas"/>
              </a:rPr>
              <a:t>input</a:t>
            </a:r>
            <a:endParaRPr sz="1800">
              <a:solidFill>
                <a:srgbClr val="4DD0E1"/>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hidden_layer = image_model.layers[</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].output</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image_features_extract_model = tf.keras</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                                 .Model(new_input, hidden_layer)</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4DD0E1"/>
              </a:solidFill>
              <a:latin typeface="Consolas"/>
              <a:ea typeface="Consolas"/>
              <a:cs typeface="Consolas"/>
              <a:sym typeface="Consolas"/>
            </a:endParaRPr>
          </a:p>
        </p:txBody>
      </p:sp>
      <p:sp>
        <p:nvSpPr>
          <p:cNvPr id="235" name="Google Shape;235;p35"/>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Initialize InceptionV3 and load the pretrained Imagenet weights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6"/>
          <p:cNvSpPr txBox="1"/>
          <p:nvPr/>
        </p:nvSpPr>
        <p:spPr>
          <a:xfrm>
            <a:off x="458825" y="934050"/>
            <a:ext cx="8797800" cy="30621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encode_train = </a:t>
            </a:r>
            <a:r>
              <a:rPr lang="en" sz="1550">
                <a:solidFill>
                  <a:srgbClr val="4DD0E1"/>
                </a:solidFill>
                <a:latin typeface="Consolas"/>
                <a:ea typeface="Consolas"/>
                <a:cs typeface="Consolas"/>
                <a:sym typeface="Consolas"/>
              </a:rPr>
              <a:t>sorted</a:t>
            </a:r>
            <a:r>
              <a:rPr lang="en" sz="1550">
                <a:solidFill>
                  <a:srgbClr val="FFFFFF"/>
                </a:solidFill>
                <a:latin typeface="Consolas"/>
                <a:ea typeface="Consolas"/>
                <a:cs typeface="Consolas"/>
                <a:sym typeface="Consolas"/>
              </a:rPr>
              <a:t>(</a:t>
            </a:r>
            <a:r>
              <a:rPr lang="en" sz="1550">
                <a:solidFill>
                  <a:srgbClr val="4DD0E1"/>
                </a:solidFill>
                <a:latin typeface="Consolas"/>
                <a:ea typeface="Consolas"/>
                <a:cs typeface="Consolas"/>
                <a:sym typeface="Consolas"/>
              </a:rPr>
              <a:t>set</a:t>
            </a:r>
            <a:r>
              <a:rPr lang="en" sz="1550">
                <a:solidFill>
                  <a:srgbClr val="FFFFFF"/>
                </a:solidFill>
                <a:latin typeface="Consolas"/>
                <a:ea typeface="Consolas"/>
                <a:cs typeface="Consolas"/>
                <a:sym typeface="Consolas"/>
              </a:rPr>
              <a:t>(img_name_vector))</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image_dataset = tf.data.Dataset.from_tensor_slices(encode_train)</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image_dataset = image_dataset.</a:t>
            </a:r>
            <a:r>
              <a:rPr lang="en" sz="1550">
                <a:solidFill>
                  <a:srgbClr val="4DD0E1"/>
                </a:solidFill>
                <a:latin typeface="Consolas"/>
                <a:ea typeface="Consolas"/>
                <a:cs typeface="Consolas"/>
                <a:sym typeface="Consolas"/>
              </a:rPr>
              <a:t>map</a:t>
            </a:r>
            <a:r>
              <a:rPr lang="en" sz="1550">
                <a:solidFill>
                  <a:srgbClr val="FFFFFF"/>
                </a:solidFill>
                <a:latin typeface="Consolas"/>
                <a:ea typeface="Consolas"/>
                <a:cs typeface="Consolas"/>
                <a:sym typeface="Consolas"/>
              </a:rPr>
              <a:t>(load_image, num_parallel_calls=tf.data.experimental.AUTOTUNE).batch</a:t>
            </a:r>
            <a:r>
              <a:rPr lang="en" sz="1550">
                <a:solidFill>
                  <a:schemeClr val="dk1"/>
                </a:solidFill>
                <a:latin typeface="Consolas"/>
                <a:ea typeface="Consolas"/>
                <a:cs typeface="Consolas"/>
                <a:sym typeface="Consolas"/>
              </a:rPr>
              <a:t>(</a:t>
            </a:r>
            <a:r>
              <a:rPr lang="en" sz="1550">
                <a:solidFill>
                  <a:srgbClr val="09885A"/>
                </a:solidFill>
                <a:latin typeface="Consolas"/>
                <a:ea typeface="Consolas"/>
                <a:cs typeface="Consolas"/>
                <a:sym typeface="Consolas"/>
              </a:rPr>
              <a:t>16</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4DD0E1"/>
                </a:solidFill>
                <a:latin typeface="Consolas"/>
                <a:ea typeface="Consolas"/>
                <a:cs typeface="Consolas"/>
                <a:sym typeface="Consolas"/>
              </a:rPr>
              <a:t>for</a:t>
            </a:r>
            <a:r>
              <a:rPr lang="en" sz="1550">
                <a:solidFill>
                  <a:srgbClr val="FFFFFF"/>
                </a:solidFill>
                <a:latin typeface="Consolas"/>
                <a:ea typeface="Consolas"/>
                <a:cs typeface="Consolas"/>
                <a:sym typeface="Consolas"/>
              </a:rPr>
              <a:t> img, path </a:t>
            </a:r>
            <a:r>
              <a:rPr lang="en" sz="1550">
                <a:solidFill>
                  <a:srgbClr val="4DD0E1"/>
                </a:solidFill>
                <a:latin typeface="Consolas"/>
                <a:ea typeface="Consolas"/>
                <a:cs typeface="Consolas"/>
                <a:sym typeface="Consolas"/>
              </a:rPr>
              <a:t>in</a:t>
            </a:r>
            <a:r>
              <a:rPr lang="en" sz="1550">
                <a:solidFill>
                  <a:srgbClr val="FFFFFF"/>
                </a:solidFill>
                <a:latin typeface="Consolas"/>
                <a:ea typeface="Consolas"/>
                <a:cs typeface="Consolas"/>
                <a:sym typeface="Consolas"/>
              </a:rPr>
              <a:t> image_dataset: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    batch_features = image_features_extract_model(img)</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batch_features = tf.reshape(batch_features, (batch_features.shap</a:t>
            </a:r>
            <a:r>
              <a:rPr lang="en" sz="1550">
                <a:solidFill>
                  <a:srgbClr val="FFFFFF"/>
                </a:solidFill>
                <a:latin typeface="Consolas"/>
                <a:ea typeface="Consolas"/>
                <a:cs typeface="Consolas"/>
                <a:sym typeface="Consolas"/>
              </a:rPr>
              <a:t>e</a:t>
            </a:r>
            <a:r>
              <a:rPr lang="en" sz="1550">
                <a:solidFill>
                  <a:srgbClr val="FFFFFF"/>
                </a:solidFill>
                <a:latin typeface="Consolas"/>
                <a:ea typeface="Consolas"/>
                <a:cs typeface="Consolas"/>
                <a:sym typeface="Consolas"/>
              </a:rPr>
              <a:t>[</a:t>
            </a:r>
            <a:r>
              <a:rPr lang="en" sz="1550">
                <a:solidFill>
                  <a:srgbClr val="09885A"/>
                </a:solidFill>
                <a:latin typeface="Consolas"/>
                <a:ea typeface="Consolas"/>
                <a:cs typeface="Consolas"/>
                <a:sym typeface="Consolas"/>
              </a:rPr>
              <a:t>0</a:t>
            </a:r>
            <a:r>
              <a:rPr lang="en" sz="1550">
                <a:solidFill>
                  <a:srgbClr val="FFFFFF"/>
                </a:solidFill>
                <a:latin typeface="Consolas"/>
                <a:ea typeface="Consolas"/>
                <a:cs typeface="Consolas"/>
                <a:sym typeface="Consolas"/>
              </a:rPr>
              <a:t>], </a:t>
            </a:r>
            <a:r>
              <a:rPr lang="en" sz="1550">
                <a:solidFill>
                  <a:srgbClr val="09885A"/>
                </a:solidFill>
                <a:latin typeface="Consolas"/>
                <a:ea typeface="Consolas"/>
                <a:cs typeface="Consolas"/>
                <a:sym typeface="Consolas"/>
              </a:rPr>
              <a:t>-1</a:t>
            </a:r>
            <a:r>
              <a:rPr lang="en" sz="1550">
                <a:solidFill>
                  <a:srgbClr val="FFFFFF"/>
                </a:solidFill>
                <a:latin typeface="Consolas"/>
                <a:ea typeface="Consolas"/>
                <a:cs typeface="Consolas"/>
                <a:sym typeface="Consolas"/>
              </a:rPr>
              <a:t>,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                                batch_features.shape[</a:t>
            </a:r>
            <a:r>
              <a:rPr lang="en" sz="1550">
                <a:solidFill>
                  <a:srgbClr val="09885A"/>
                </a:solidFill>
                <a:latin typeface="Consolas"/>
                <a:ea typeface="Consolas"/>
                <a:cs typeface="Consolas"/>
                <a:sym typeface="Consolas"/>
              </a:rPr>
              <a:t>3</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chemeClr val="dk1"/>
                </a:solidFill>
                <a:latin typeface="Consolas"/>
                <a:ea typeface="Consolas"/>
                <a:cs typeface="Consolas"/>
                <a:sym typeface="Consolas"/>
              </a:rPr>
              <a:t> </a:t>
            </a:r>
            <a:r>
              <a:rPr lang="en" sz="1550">
                <a:solidFill>
                  <a:srgbClr val="4DD0E1"/>
                </a:solidFill>
                <a:latin typeface="Consolas"/>
                <a:ea typeface="Consolas"/>
                <a:cs typeface="Consolas"/>
                <a:sym typeface="Consolas"/>
              </a:rPr>
              <a:t>for</a:t>
            </a:r>
            <a:r>
              <a:rPr lang="en" sz="1550">
                <a:solidFill>
                  <a:srgbClr val="FFFFFF"/>
                </a:solidFill>
                <a:latin typeface="Consolas"/>
                <a:ea typeface="Consolas"/>
                <a:cs typeface="Consolas"/>
                <a:sym typeface="Consolas"/>
              </a:rPr>
              <a:t> bf, p </a:t>
            </a:r>
            <a:r>
              <a:rPr lang="en" sz="1550">
                <a:solidFill>
                  <a:srgbClr val="4DD0E1"/>
                </a:solidFill>
                <a:latin typeface="Consolas"/>
                <a:ea typeface="Consolas"/>
                <a:cs typeface="Consolas"/>
                <a:sym typeface="Consolas"/>
              </a:rPr>
              <a:t>in</a:t>
            </a:r>
            <a:r>
              <a:rPr lang="en" sz="1550">
                <a:solidFill>
                  <a:schemeClr val="dk1"/>
                </a:solidFill>
                <a:latin typeface="Consolas"/>
                <a:ea typeface="Consolas"/>
                <a:cs typeface="Consolas"/>
                <a:sym typeface="Consolas"/>
              </a:rPr>
              <a:t> </a:t>
            </a:r>
            <a:r>
              <a:rPr lang="en" sz="1550">
                <a:solidFill>
                  <a:srgbClr val="4DD0E1"/>
                </a:solidFill>
                <a:latin typeface="Consolas"/>
                <a:ea typeface="Consolas"/>
                <a:cs typeface="Consolas"/>
                <a:sym typeface="Consolas"/>
              </a:rPr>
              <a:t>zip</a:t>
            </a:r>
            <a:r>
              <a:rPr lang="en" sz="1550">
                <a:solidFill>
                  <a:srgbClr val="FFFFFF"/>
                </a:solidFill>
                <a:latin typeface="Consolas"/>
                <a:ea typeface="Consolas"/>
                <a:cs typeface="Consolas"/>
                <a:sym typeface="Consolas"/>
              </a:rPr>
              <a:t>(batch_features, path):</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50">
                <a:solidFill>
                  <a:srgbClr val="FFFFFF"/>
                </a:solidFill>
                <a:latin typeface="Consolas"/>
                <a:ea typeface="Consolas"/>
                <a:cs typeface="Consolas"/>
                <a:sym typeface="Consolas"/>
              </a:rPr>
              <a:t>   path_of_feature = p.numpy().decode(</a:t>
            </a:r>
            <a:r>
              <a:rPr lang="en" sz="1550">
                <a:solidFill>
                  <a:srgbClr val="F06292"/>
                </a:solidFill>
                <a:latin typeface="Consolas"/>
                <a:ea typeface="Consolas"/>
                <a:cs typeface="Consolas"/>
                <a:sym typeface="Consolas"/>
              </a:rPr>
              <a:t>"utf-8"</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np.save(path_of_feature, bf.numpy())</a:t>
            </a:r>
            <a:endParaRPr sz="1550">
              <a:solidFill>
                <a:srgbClr val="FFFFFF"/>
              </a:solidFill>
              <a:latin typeface="Consolas"/>
              <a:ea typeface="Consolas"/>
              <a:cs typeface="Consolas"/>
              <a:sym typeface="Consolas"/>
            </a:endParaRPr>
          </a:p>
        </p:txBody>
      </p:sp>
      <p:sp>
        <p:nvSpPr>
          <p:cNvPr id="241" name="Google Shape;241;p36"/>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Cache the extracted features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7"/>
          <p:cNvSpPr txBox="1"/>
          <p:nvPr/>
        </p:nvSpPr>
        <p:spPr>
          <a:xfrm>
            <a:off x="458825" y="934050"/>
            <a:ext cx="8797800" cy="30621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encode_train = </a:t>
            </a:r>
            <a:r>
              <a:rPr lang="en" sz="1550">
                <a:solidFill>
                  <a:srgbClr val="4DD0E1"/>
                </a:solidFill>
                <a:latin typeface="Consolas"/>
                <a:ea typeface="Consolas"/>
                <a:cs typeface="Consolas"/>
                <a:sym typeface="Consolas"/>
              </a:rPr>
              <a:t>sorted</a:t>
            </a:r>
            <a:r>
              <a:rPr lang="en" sz="1550">
                <a:solidFill>
                  <a:srgbClr val="FFFFFF"/>
                </a:solidFill>
                <a:latin typeface="Consolas"/>
                <a:ea typeface="Consolas"/>
                <a:cs typeface="Consolas"/>
                <a:sym typeface="Consolas"/>
              </a:rPr>
              <a:t>(</a:t>
            </a:r>
            <a:r>
              <a:rPr lang="en" sz="1550">
                <a:solidFill>
                  <a:srgbClr val="4DD0E1"/>
                </a:solidFill>
                <a:latin typeface="Consolas"/>
                <a:ea typeface="Consolas"/>
                <a:cs typeface="Consolas"/>
                <a:sym typeface="Consolas"/>
              </a:rPr>
              <a:t>set</a:t>
            </a:r>
            <a:r>
              <a:rPr lang="en" sz="1550">
                <a:solidFill>
                  <a:srgbClr val="FFFFFF"/>
                </a:solidFill>
                <a:latin typeface="Consolas"/>
                <a:ea typeface="Consolas"/>
                <a:cs typeface="Consolas"/>
                <a:sym typeface="Consolas"/>
              </a:rPr>
              <a:t>(img_name_vector))</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image_dataset = tf.data.Dataset.from_tensor_slices(encode_train)</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image_dataset = image_dataset.</a:t>
            </a:r>
            <a:r>
              <a:rPr lang="en" sz="1550">
                <a:solidFill>
                  <a:srgbClr val="4DD0E1"/>
                </a:solidFill>
                <a:latin typeface="Consolas"/>
                <a:ea typeface="Consolas"/>
                <a:cs typeface="Consolas"/>
                <a:sym typeface="Consolas"/>
              </a:rPr>
              <a:t>map</a:t>
            </a:r>
            <a:r>
              <a:rPr lang="en" sz="1550">
                <a:solidFill>
                  <a:srgbClr val="FFFFFF"/>
                </a:solidFill>
                <a:latin typeface="Consolas"/>
                <a:ea typeface="Consolas"/>
                <a:cs typeface="Consolas"/>
                <a:sym typeface="Consolas"/>
              </a:rPr>
              <a:t>(load_image, num_parallel_calls=tf.data.experimental.AUTOTUNE).batch</a:t>
            </a:r>
            <a:r>
              <a:rPr lang="en" sz="1550">
                <a:solidFill>
                  <a:schemeClr val="dk1"/>
                </a:solidFill>
                <a:latin typeface="Consolas"/>
                <a:ea typeface="Consolas"/>
                <a:cs typeface="Consolas"/>
                <a:sym typeface="Consolas"/>
              </a:rPr>
              <a:t>(</a:t>
            </a:r>
            <a:r>
              <a:rPr lang="en" sz="1550">
                <a:solidFill>
                  <a:srgbClr val="09885A"/>
                </a:solidFill>
                <a:latin typeface="Consolas"/>
                <a:ea typeface="Consolas"/>
                <a:cs typeface="Consolas"/>
                <a:sym typeface="Consolas"/>
              </a:rPr>
              <a:t>16</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4DD0E1"/>
                </a:solidFill>
                <a:latin typeface="Consolas"/>
                <a:ea typeface="Consolas"/>
                <a:cs typeface="Consolas"/>
                <a:sym typeface="Consolas"/>
              </a:rPr>
              <a:t>for</a:t>
            </a:r>
            <a:r>
              <a:rPr lang="en" sz="1550">
                <a:solidFill>
                  <a:srgbClr val="FFFFFF"/>
                </a:solidFill>
                <a:latin typeface="Consolas"/>
                <a:ea typeface="Consolas"/>
                <a:cs typeface="Consolas"/>
                <a:sym typeface="Consolas"/>
              </a:rPr>
              <a:t> img, path </a:t>
            </a:r>
            <a:r>
              <a:rPr lang="en" sz="1550">
                <a:solidFill>
                  <a:srgbClr val="4DD0E1"/>
                </a:solidFill>
                <a:latin typeface="Consolas"/>
                <a:ea typeface="Consolas"/>
                <a:cs typeface="Consolas"/>
                <a:sym typeface="Consolas"/>
              </a:rPr>
              <a:t>in</a:t>
            </a:r>
            <a:r>
              <a:rPr lang="en" sz="1550">
                <a:solidFill>
                  <a:srgbClr val="FFFFFF"/>
                </a:solidFill>
                <a:latin typeface="Consolas"/>
                <a:ea typeface="Consolas"/>
                <a:cs typeface="Consolas"/>
                <a:sym typeface="Consolas"/>
              </a:rPr>
              <a:t> image_dataset: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batch_features = image_features_extract_model(img)</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batch_features = tf.reshape(batch_features, (batch_features.shape[</a:t>
            </a:r>
            <a:r>
              <a:rPr lang="en" sz="1550">
                <a:solidFill>
                  <a:srgbClr val="09885A"/>
                </a:solidFill>
                <a:latin typeface="Consolas"/>
                <a:ea typeface="Consolas"/>
                <a:cs typeface="Consolas"/>
                <a:sym typeface="Consolas"/>
              </a:rPr>
              <a:t>0</a:t>
            </a:r>
            <a:r>
              <a:rPr lang="en" sz="1550">
                <a:solidFill>
                  <a:srgbClr val="FFFFFF"/>
                </a:solidFill>
                <a:latin typeface="Consolas"/>
                <a:ea typeface="Consolas"/>
                <a:cs typeface="Consolas"/>
                <a:sym typeface="Consolas"/>
              </a:rPr>
              <a:t>], </a:t>
            </a:r>
            <a:r>
              <a:rPr lang="en" sz="1550">
                <a:solidFill>
                  <a:srgbClr val="09885A"/>
                </a:solidFill>
                <a:latin typeface="Consolas"/>
                <a:ea typeface="Consolas"/>
                <a:cs typeface="Consolas"/>
                <a:sym typeface="Consolas"/>
              </a:rPr>
              <a:t>-1</a:t>
            </a:r>
            <a:r>
              <a:rPr lang="en" sz="1550">
                <a:solidFill>
                  <a:srgbClr val="FFFFFF"/>
                </a:solidFill>
                <a:latin typeface="Consolas"/>
                <a:ea typeface="Consolas"/>
                <a:cs typeface="Consolas"/>
                <a:sym typeface="Consolas"/>
              </a:rPr>
              <a:t>,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batch_features.shape[</a:t>
            </a:r>
            <a:r>
              <a:rPr lang="en" sz="1550">
                <a:solidFill>
                  <a:srgbClr val="09885A"/>
                </a:solidFill>
                <a:latin typeface="Consolas"/>
                <a:ea typeface="Consolas"/>
                <a:cs typeface="Consolas"/>
                <a:sym typeface="Consolas"/>
              </a:rPr>
              <a:t>3</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chemeClr val="dk1"/>
                </a:solidFill>
                <a:latin typeface="Consolas"/>
                <a:ea typeface="Consolas"/>
                <a:cs typeface="Consolas"/>
                <a:sym typeface="Consolas"/>
              </a:rPr>
              <a:t> </a:t>
            </a:r>
            <a:r>
              <a:rPr lang="en" sz="1550">
                <a:solidFill>
                  <a:srgbClr val="4DD0E1"/>
                </a:solidFill>
                <a:latin typeface="Consolas"/>
                <a:ea typeface="Consolas"/>
                <a:cs typeface="Consolas"/>
                <a:sym typeface="Consolas"/>
              </a:rPr>
              <a:t>for</a:t>
            </a:r>
            <a:r>
              <a:rPr lang="en" sz="1550">
                <a:solidFill>
                  <a:srgbClr val="FFFFFF"/>
                </a:solidFill>
                <a:latin typeface="Consolas"/>
                <a:ea typeface="Consolas"/>
                <a:cs typeface="Consolas"/>
                <a:sym typeface="Consolas"/>
              </a:rPr>
              <a:t> bf, p </a:t>
            </a:r>
            <a:r>
              <a:rPr lang="en" sz="1550">
                <a:solidFill>
                  <a:srgbClr val="4DD0E1"/>
                </a:solidFill>
                <a:latin typeface="Consolas"/>
                <a:ea typeface="Consolas"/>
                <a:cs typeface="Consolas"/>
                <a:sym typeface="Consolas"/>
              </a:rPr>
              <a:t>in</a:t>
            </a:r>
            <a:r>
              <a:rPr lang="en" sz="1550">
                <a:solidFill>
                  <a:schemeClr val="dk1"/>
                </a:solidFill>
                <a:latin typeface="Consolas"/>
                <a:ea typeface="Consolas"/>
                <a:cs typeface="Consolas"/>
                <a:sym typeface="Consolas"/>
              </a:rPr>
              <a:t> </a:t>
            </a:r>
            <a:r>
              <a:rPr lang="en" sz="1550">
                <a:solidFill>
                  <a:srgbClr val="4DD0E1"/>
                </a:solidFill>
                <a:latin typeface="Consolas"/>
                <a:ea typeface="Consolas"/>
                <a:cs typeface="Consolas"/>
                <a:sym typeface="Consolas"/>
              </a:rPr>
              <a:t>zip</a:t>
            </a:r>
            <a:r>
              <a:rPr lang="en" sz="1550">
                <a:solidFill>
                  <a:srgbClr val="FFFFFF"/>
                </a:solidFill>
                <a:latin typeface="Consolas"/>
                <a:ea typeface="Consolas"/>
                <a:cs typeface="Consolas"/>
                <a:sym typeface="Consolas"/>
              </a:rPr>
              <a:t>(batch_features, path):</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path_of_feature = p.numpy().decode(</a:t>
            </a:r>
            <a:r>
              <a:rPr lang="en" sz="1550">
                <a:solidFill>
                  <a:srgbClr val="F06292"/>
                </a:solidFill>
                <a:latin typeface="Consolas"/>
                <a:ea typeface="Consolas"/>
                <a:cs typeface="Consolas"/>
                <a:sym typeface="Consolas"/>
              </a:rPr>
              <a:t>"utf-8"</a:t>
            </a:r>
            <a:r>
              <a:rPr lang="en" sz="1550">
                <a:solidFill>
                  <a:srgbClr val="FFFFFF"/>
                </a:solidFill>
                <a:latin typeface="Consolas"/>
                <a:ea typeface="Consolas"/>
                <a:cs typeface="Consolas"/>
                <a:sym typeface="Consolas"/>
              </a:rPr>
              <a:t>)</a:t>
            </a:r>
            <a:endParaRPr sz="155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50">
                <a:solidFill>
                  <a:srgbClr val="FFFFFF"/>
                </a:solidFill>
                <a:latin typeface="Consolas"/>
                <a:ea typeface="Consolas"/>
                <a:cs typeface="Consolas"/>
                <a:sym typeface="Consolas"/>
              </a:rPr>
              <a:t>   np.save(path_of_feature, bf.numpy())</a:t>
            </a:r>
            <a:endParaRPr sz="1550">
              <a:solidFill>
                <a:srgbClr val="FFFFFF"/>
              </a:solidFill>
              <a:latin typeface="Consolas"/>
              <a:ea typeface="Consolas"/>
              <a:cs typeface="Consolas"/>
              <a:sym typeface="Consolas"/>
            </a:endParaRPr>
          </a:p>
        </p:txBody>
      </p:sp>
      <p:sp>
        <p:nvSpPr>
          <p:cNvPr id="247" name="Google Shape;247;p37"/>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Preprocess and tokenize the captions (1 of 2)</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Preprocess and tokenize the captions (2 of 2)</a:t>
            </a:r>
            <a:endParaRPr b="1" sz="2000">
              <a:solidFill>
                <a:srgbClr val="FFFFFF"/>
              </a:solidFill>
              <a:latin typeface="Google Sans"/>
              <a:ea typeface="Google Sans"/>
              <a:cs typeface="Google Sans"/>
              <a:sym typeface="Google Sans"/>
            </a:endParaRPr>
          </a:p>
        </p:txBody>
      </p:sp>
      <p:sp>
        <p:nvSpPr>
          <p:cNvPr id="253" name="Google Shape;253;p38"/>
          <p:cNvSpPr txBox="1"/>
          <p:nvPr/>
        </p:nvSpPr>
        <p:spPr>
          <a:xfrm>
            <a:off x="458825" y="934050"/>
            <a:ext cx="8797800" cy="30621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top_k = </a:t>
            </a:r>
            <a:r>
              <a:rPr lang="en" sz="1500">
                <a:solidFill>
                  <a:srgbClr val="09885A"/>
                </a:solidFill>
                <a:latin typeface="Consolas"/>
                <a:ea typeface="Consolas"/>
                <a:cs typeface="Consolas"/>
                <a:sym typeface="Consolas"/>
              </a:rPr>
              <a:t>5000</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tokenizer = tf.keras.preprocessing</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.text.Tokenizer(num_words=top_k, oov_token=</a:t>
            </a:r>
            <a:r>
              <a:rPr lang="en" sz="1500">
                <a:solidFill>
                  <a:srgbClr val="F06292"/>
                </a:solidFill>
                <a:latin typeface="Consolas"/>
                <a:ea typeface="Consolas"/>
                <a:cs typeface="Consolas"/>
                <a:sym typeface="Consolas"/>
              </a:rPr>
              <a:t>"&lt;unk&gt;"</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filters=</a:t>
            </a:r>
            <a:r>
              <a:rPr lang="en" sz="1500">
                <a:solidFill>
                  <a:srgbClr val="F06292"/>
                </a:solidFill>
                <a:latin typeface="Consolas"/>
                <a:ea typeface="Consolas"/>
                <a:cs typeface="Consolas"/>
                <a:sym typeface="Consolas"/>
              </a:rPr>
              <a:t>'!"#$%&amp;()*+.,-/:;=?@[\]^_`{|}~ '</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tokenizer.fit_on_texts(train_captions)</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train_seqs = tokenizer.texts_to_sequences(train_captions)</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tokenizer.word_index[</a:t>
            </a:r>
            <a:r>
              <a:rPr lang="en" sz="1500">
                <a:solidFill>
                  <a:srgbClr val="F06292"/>
                </a:solidFill>
                <a:latin typeface="Consolas"/>
                <a:ea typeface="Consolas"/>
                <a:cs typeface="Consolas"/>
                <a:sym typeface="Consolas"/>
              </a:rPr>
              <a:t>'&lt;pad&gt;'</a:t>
            </a:r>
            <a:r>
              <a:rPr lang="en" sz="1500">
                <a:solidFill>
                  <a:srgbClr val="FFFFFF"/>
                </a:solidFill>
                <a:latin typeface="Consolas"/>
                <a:ea typeface="Consolas"/>
                <a:cs typeface="Consolas"/>
                <a:sym typeface="Consolas"/>
              </a:rPr>
              <a:t>] = </a:t>
            </a:r>
            <a:r>
              <a:rPr lang="en" sz="1500">
                <a:solidFill>
                  <a:srgbClr val="09885A"/>
                </a:solidFill>
                <a:latin typeface="Consolas"/>
                <a:ea typeface="Consolas"/>
                <a:cs typeface="Consolas"/>
                <a:sym typeface="Consolas"/>
              </a:rPr>
              <a:t>0</a:t>
            </a:r>
            <a:endParaRPr sz="1500">
              <a:solidFill>
                <a:srgbClr val="09885A"/>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tokenizer.index_word[</a:t>
            </a:r>
            <a:r>
              <a:rPr lang="en" sz="1500">
                <a:solidFill>
                  <a:srgbClr val="09885A"/>
                </a:solidFill>
                <a:latin typeface="Consolas"/>
                <a:ea typeface="Consolas"/>
                <a:cs typeface="Consolas"/>
                <a:sym typeface="Consolas"/>
              </a:rPr>
              <a:t>0</a:t>
            </a:r>
            <a:r>
              <a:rPr lang="en" sz="1500">
                <a:solidFill>
                  <a:srgbClr val="FFFFFF"/>
                </a:solidFill>
                <a:latin typeface="Consolas"/>
                <a:ea typeface="Consolas"/>
                <a:cs typeface="Consolas"/>
                <a:sym typeface="Consolas"/>
              </a:rPr>
              <a:t>] = </a:t>
            </a:r>
            <a:r>
              <a:rPr lang="en" sz="1500">
                <a:solidFill>
                  <a:srgbClr val="F06292"/>
                </a:solidFill>
                <a:latin typeface="Consolas"/>
                <a:ea typeface="Consolas"/>
                <a:cs typeface="Consolas"/>
                <a:sym typeface="Consolas"/>
              </a:rPr>
              <a:t>'&lt;pad&gt;'</a:t>
            </a:r>
            <a:endParaRPr sz="1500">
              <a:solidFill>
                <a:srgbClr val="A31515"/>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train_seqs = tokenizer.texts_to_sequences(train_captions)</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cap_vector = tf.keras.preprocessing</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.sequence.pad_sequences(train_seqs, padding=</a:t>
            </a:r>
            <a:r>
              <a:rPr lang="en" sz="1500">
                <a:solidFill>
                  <a:srgbClr val="F06292"/>
                </a:solidFill>
                <a:latin typeface="Consolas"/>
                <a:ea typeface="Consolas"/>
                <a:cs typeface="Consolas"/>
                <a:sym typeface="Consolas"/>
              </a:rPr>
              <a:t>'post'</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max_length = calc_max_length(train_seqs)</a:t>
            </a:r>
            <a:endParaRPr sz="1500">
              <a:solidFill>
                <a:srgbClr val="FFFFFF"/>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Split the data into training and testing</a:t>
            </a:r>
            <a:endParaRPr b="1" sz="2000">
              <a:solidFill>
                <a:srgbClr val="FFFFFF"/>
              </a:solidFill>
              <a:latin typeface="Google Sans"/>
              <a:ea typeface="Google Sans"/>
              <a:cs typeface="Google Sans"/>
              <a:sym typeface="Google Sans"/>
            </a:endParaRPr>
          </a:p>
        </p:txBody>
      </p:sp>
      <p:sp>
        <p:nvSpPr>
          <p:cNvPr id="259" name="Google Shape;259;p39"/>
          <p:cNvSpPr txBox="1"/>
          <p:nvPr/>
        </p:nvSpPr>
        <p:spPr>
          <a:xfrm>
            <a:off x="458825" y="934050"/>
            <a:ext cx="9351900" cy="3062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solidFill>
                  <a:srgbClr val="FFFFFF"/>
                </a:solidFill>
                <a:latin typeface="Consolas"/>
                <a:ea typeface="Consolas"/>
                <a:cs typeface="Consolas"/>
                <a:sym typeface="Consolas"/>
              </a:rPr>
              <a:t>img_name_train, img_name_val, cap_train, cap_val =</a:t>
            </a:r>
            <a:endParaRPr sz="17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700">
                <a:solidFill>
                  <a:srgbClr val="FFFFFF"/>
                </a:solidFill>
                <a:latin typeface="Consolas"/>
                <a:ea typeface="Consolas"/>
                <a:cs typeface="Consolas"/>
                <a:sym typeface="Consolas"/>
              </a:rPr>
              <a:t>    </a:t>
            </a:r>
            <a:r>
              <a:rPr lang="en" sz="1700">
                <a:solidFill>
                  <a:srgbClr val="4DD0E1"/>
                </a:solidFill>
                <a:latin typeface="Consolas"/>
                <a:ea typeface="Consolas"/>
                <a:cs typeface="Consolas"/>
                <a:sym typeface="Consolas"/>
              </a:rPr>
              <a:t>train_test_split</a:t>
            </a:r>
            <a:r>
              <a:rPr lang="en" sz="1700">
                <a:solidFill>
                  <a:srgbClr val="FFFFFF"/>
                </a:solidFill>
                <a:latin typeface="Consolas"/>
                <a:ea typeface="Consolas"/>
                <a:cs typeface="Consolas"/>
                <a:sym typeface="Consolas"/>
              </a:rPr>
              <a:t>(img_name_vector,</a:t>
            </a:r>
            <a:endParaRPr sz="17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700">
                <a:solidFill>
                  <a:srgbClr val="FFFFFF"/>
                </a:solidFill>
                <a:latin typeface="Consolas"/>
                <a:ea typeface="Consolas"/>
                <a:cs typeface="Consolas"/>
                <a:sym typeface="Consolas"/>
              </a:rPr>
              <a:t>                     </a:t>
            </a:r>
            <a:r>
              <a:rPr lang="en" sz="1700">
                <a:solidFill>
                  <a:srgbClr val="FFFFFF"/>
                </a:solidFill>
                <a:latin typeface="Consolas"/>
                <a:ea typeface="Consolas"/>
                <a:cs typeface="Consolas"/>
                <a:sym typeface="Consolas"/>
              </a:rPr>
              <a:t>c</a:t>
            </a:r>
            <a:r>
              <a:rPr lang="en" sz="1700">
                <a:solidFill>
                  <a:srgbClr val="FFFFFF"/>
                </a:solidFill>
                <a:latin typeface="Consolas"/>
                <a:ea typeface="Consolas"/>
                <a:cs typeface="Consolas"/>
                <a:sym typeface="Consolas"/>
              </a:rPr>
              <a:t>ap_vector</a:t>
            </a:r>
            <a:r>
              <a:rPr lang="en" sz="1700">
                <a:solidFill>
                  <a:srgbClr val="FFFFFF"/>
                </a:solidFill>
                <a:latin typeface="Consolas"/>
                <a:ea typeface="Consolas"/>
                <a:cs typeface="Consolas"/>
                <a:sym typeface="Consolas"/>
              </a:rPr>
              <a:t>,</a:t>
            </a:r>
            <a:endParaRPr sz="17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700">
                <a:solidFill>
                  <a:srgbClr val="FFFFFF"/>
                </a:solidFill>
                <a:latin typeface="Consolas"/>
                <a:ea typeface="Consolas"/>
                <a:cs typeface="Consolas"/>
                <a:sym typeface="Consolas"/>
              </a:rPr>
              <a:t>                     </a:t>
            </a:r>
            <a:r>
              <a:rPr lang="en" sz="1700">
                <a:solidFill>
                  <a:srgbClr val="FFFFFF"/>
                </a:solidFill>
                <a:latin typeface="Consolas"/>
                <a:ea typeface="Consolas"/>
                <a:cs typeface="Consolas"/>
                <a:sym typeface="Consolas"/>
              </a:rPr>
              <a:t>test_size=</a:t>
            </a:r>
            <a:r>
              <a:rPr lang="en" sz="1700">
                <a:solidFill>
                  <a:srgbClr val="09885A"/>
                </a:solidFill>
                <a:latin typeface="Consolas"/>
                <a:ea typeface="Consolas"/>
                <a:cs typeface="Consolas"/>
                <a:sym typeface="Consolas"/>
              </a:rPr>
              <a:t>0.2</a:t>
            </a:r>
            <a:r>
              <a:rPr lang="en" sz="1700">
                <a:solidFill>
                  <a:srgbClr val="FFFFFF"/>
                </a:solidFill>
                <a:latin typeface="Consolas"/>
                <a:ea typeface="Consolas"/>
                <a:cs typeface="Consolas"/>
                <a:sym typeface="Consolas"/>
              </a:rPr>
              <a:t>,                                                                           </a:t>
            </a:r>
            <a:endParaRPr sz="17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700">
                <a:solidFill>
                  <a:srgbClr val="FFFFFF"/>
                </a:solidFill>
                <a:latin typeface="Consolas"/>
                <a:ea typeface="Consolas"/>
                <a:cs typeface="Consolas"/>
                <a:sym typeface="Consolas"/>
              </a:rPr>
              <a:t>                     random_state=</a:t>
            </a:r>
            <a:r>
              <a:rPr lang="en" sz="1700">
                <a:solidFill>
                  <a:srgbClr val="09885A"/>
                </a:solidFill>
                <a:latin typeface="Consolas"/>
                <a:ea typeface="Consolas"/>
                <a:cs typeface="Consolas"/>
                <a:sym typeface="Consolas"/>
              </a:rPr>
              <a:t>0</a:t>
            </a:r>
            <a:r>
              <a:rPr lang="en" sz="1700">
                <a:solidFill>
                  <a:srgbClr val="FFFFFF"/>
                </a:solidFill>
                <a:latin typeface="Consolas"/>
                <a:ea typeface="Consolas"/>
                <a:cs typeface="Consolas"/>
                <a:sym typeface="Consolas"/>
              </a:rPr>
              <a:t>)</a:t>
            </a:r>
            <a:endParaRPr sz="17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t/>
            </a:r>
            <a:endParaRPr sz="1700">
              <a:solidFill>
                <a:srgbClr val="0000FF"/>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700">
                <a:solidFill>
                  <a:srgbClr val="4DD0E1"/>
                </a:solidFill>
                <a:latin typeface="Consolas"/>
                <a:ea typeface="Consolas"/>
                <a:cs typeface="Consolas"/>
                <a:sym typeface="Consolas"/>
              </a:rPr>
              <a:t>len</a:t>
            </a:r>
            <a:r>
              <a:rPr lang="en" sz="1700">
                <a:solidFill>
                  <a:srgbClr val="FFFFFF"/>
                </a:solidFill>
                <a:latin typeface="Consolas"/>
                <a:ea typeface="Consolas"/>
                <a:cs typeface="Consolas"/>
                <a:sym typeface="Consolas"/>
              </a:rPr>
              <a:t>(img_name_train),</a:t>
            </a:r>
            <a:r>
              <a:rPr lang="en" sz="1700">
                <a:solidFill>
                  <a:srgbClr val="4DD0E1"/>
                </a:solidFill>
                <a:latin typeface="Consolas"/>
                <a:ea typeface="Consolas"/>
                <a:cs typeface="Consolas"/>
                <a:sym typeface="Consolas"/>
              </a:rPr>
              <a:t> len</a:t>
            </a:r>
            <a:r>
              <a:rPr lang="en" sz="1700">
                <a:solidFill>
                  <a:srgbClr val="FFFFFF"/>
                </a:solidFill>
                <a:latin typeface="Consolas"/>
                <a:ea typeface="Consolas"/>
                <a:cs typeface="Consolas"/>
                <a:sym typeface="Consolas"/>
              </a:rPr>
              <a:t>(cap_train),</a:t>
            </a:r>
            <a:r>
              <a:rPr lang="en" sz="1700">
                <a:solidFill>
                  <a:srgbClr val="4DD0E1"/>
                </a:solidFill>
                <a:latin typeface="Consolas"/>
                <a:ea typeface="Consolas"/>
                <a:cs typeface="Consolas"/>
                <a:sym typeface="Consolas"/>
              </a:rPr>
              <a:t> len</a:t>
            </a:r>
            <a:r>
              <a:rPr lang="en" sz="1700">
                <a:solidFill>
                  <a:srgbClr val="FFFFFF"/>
                </a:solidFill>
                <a:latin typeface="Consolas"/>
                <a:ea typeface="Consolas"/>
                <a:cs typeface="Consolas"/>
                <a:sym typeface="Consolas"/>
              </a:rPr>
              <a:t>(img_name_val),</a:t>
            </a:r>
            <a:r>
              <a:rPr lang="en" sz="1700">
                <a:solidFill>
                  <a:srgbClr val="4DD0E1"/>
                </a:solidFill>
                <a:latin typeface="Consolas"/>
                <a:ea typeface="Consolas"/>
                <a:cs typeface="Consolas"/>
                <a:sym typeface="Consolas"/>
              </a:rPr>
              <a:t> </a:t>
            </a:r>
            <a:r>
              <a:rPr lang="en" sz="1700">
                <a:solidFill>
                  <a:srgbClr val="4DD0E1"/>
                </a:solidFill>
                <a:latin typeface="Consolas"/>
                <a:ea typeface="Consolas"/>
                <a:cs typeface="Consolas"/>
                <a:sym typeface="Consolas"/>
              </a:rPr>
              <a:t>len</a:t>
            </a:r>
            <a:r>
              <a:rPr lang="en" sz="1700">
                <a:solidFill>
                  <a:srgbClr val="FFFFFF"/>
                </a:solidFill>
                <a:latin typeface="Consolas"/>
                <a:ea typeface="Consolas"/>
                <a:cs typeface="Consolas"/>
                <a:sym typeface="Consolas"/>
              </a:rPr>
              <a:t>(cap_val)</a:t>
            </a:r>
            <a:endParaRPr sz="17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t/>
            </a:r>
            <a:endParaRPr sz="1700">
              <a:solidFill>
                <a:schemeClr val="dk1"/>
              </a:solidFill>
              <a:highlight>
                <a:srgbClr val="FFFFFE"/>
              </a:highlight>
              <a:latin typeface="Consolas"/>
              <a:ea typeface="Consolas"/>
              <a:cs typeface="Consolas"/>
              <a:sym typeface="Consolas"/>
            </a:endParaRPr>
          </a:p>
        </p:txBody>
      </p:sp>
      <p:sp>
        <p:nvSpPr>
          <p:cNvPr id="260" name="Google Shape;260;p39"/>
          <p:cNvSpPr/>
          <p:nvPr/>
        </p:nvSpPr>
        <p:spPr>
          <a:xfrm>
            <a:off x="-112650" y="3943350"/>
            <a:ext cx="9351900" cy="704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2"/>
                </a:solidFill>
                <a:highlight>
                  <a:srgbClr val="FFFFFF"/>
                </a:highlight>
                <a:latin typeface="Consolas"/>
                <a:ea typeface="Consolas"/>
                <a:cs typeface="Consolas"/>
                <a:sym typeface="Consolas"/>
              </a:rPr>
              <a:t>    (24000, 24000, 6000, 6000)</a:t>
            </a:r>
            <a:endParaRPr sz="1800">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2"/>
          <p:cNvSpPr txBox="1"/>
          <p:nvPr/>
        </p:nvSpPr>
        <p:spPr>
          <a:xfrm>
            <a:off x="597600" y="830900"/>
            <a:ext cx="8253900" cy="4128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1A73E8"/>
              </a:buClr>
              <a:buSzPts val="1800"/>
              <a:buFont typeface="Google Sans"/>
              <a:buAutoNum type="arabicPeriod"/>
            </a:pPr>
            <a:r>
              <a:rPr lang="en" sz="1800" u="sng">
                <a:solidFill>
                  <a:srgbClr val="1A73E8"/>
                </a:solidFill>
                <a:latin typeface="Google Sans"/>
                <a:ea typeface="Google Sans"/>
                <a:cs typeface="Google Sans"/>
                <a:sym typeface="Google Sans"/>
                <a:hlinkClick r:id="rId3"/>
              </a:rPr>
              <a:t>https://www.tensorflow.org/beta/tutorials/text/image_captioning</a:t>
            </a:r>
            <a:endParaRPr sz="1800" u="sng">
              <a:solidFill>
                <a:srgbClr val="1A73E8"/>
              </a:solidFill>
              <a:latin typeface="Google Sans"/>
              <a:ea typeface="Google Sans"/>
              <a:cs typeface="Google Sans"/>
              <a:sym typeface="Google Sans"/>
            </a:endParaRPr>
          </a:p>
          <a:p>
            <a:pPr indent="0" lvl="0" marL="457200" rtl="0" algn="l">
              <a:spcBef>
                <a:spcPts val="0"/>
              </a:spcBef>
              <a:spcAft>
                <a:spcPts val="0"/>
              </a:spcAft>
              <a:buNone/>
            </a:pPr>
            <a:r>
              <a:t/>
            </a:r>
            <a:endParaRPr sz="1800" u="sng">
              <a:solidFill>
                <a:srgbClr val="1A73E8"/>
              </a:solidFill>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Open the exercise in Colab</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Sign in with your Google account</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Activate the Runtime</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0" lvl="0" marL="457200" rtl="0" algn="l">
              <a:spcBef>
                <a:spcPts val="0"/>
              </a:spcBef>
              <a:spcAft>
                <a:spcPts val="0"/>
              </a:spcAft>
              <a:buNone/>
            </a:pPr>
            <a:r>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Run code</a:t>
            </a:r>
            <a:endParaRPr sz="1800">
              <a:latin typeface="Google Sans"/>
              <a:ea typeface="Google Sans"/>
              <a:cs typeface="Google Sans"/>
              <a:sym typeface="Google Sans"/>
            </a:endParaRPr>
          </a:p>
        </p:txBody>
      </p:sp>
      <p:pic>
        <p:nvPicPr>
          <p:cNvPr id="112" name="Google Shape;112;p22"/>
          <p:cNvPicPr preferRelativeResize="0"/>
          <p:nvPr/>
        </p:nvPicPr>
        <p:blipFill rotWithShape="1">
          <a:blip r:embed="rId4">
            <a:alphaModFix/>
          </a:blip>
          <a:srcRect b="2335" l="0" r="3493" t="2344"/>
          <a:stretch/>
        </p:blipFill>
        <p:spPr>
          <a:xfrm>
            <a:off x="4124225" y="2131525"/>
            <a:ext cx="2889900" cy="723899"/>
          </a:xfrm>
          <a:prstGeom prst="rect">
            <a:avLst/>
          </a:prstGeom>
          <a:noFill/>
          <a:ln>
            <a:noFill/>
          </a:ln>
        </p:spPr>
      </p:pic>
      <p:pic>
        <p:nvPicPr>
          <p:cNvPr id="113" name="Google Shape;113;p22"/>
          <p:cNvPicPr preferRelativeResize="0"/>
          <p:nvPr/>
        </p:nvPicPr>
        <p:blipFill rotWithShape="1">
          <a:blip r:embed="rId5">
            <a:alphaModFix/>
          </a:blip>
          <a:srcRect b="23835" l="0" r="0" t="21757"/>
          <a:stretch/>
        </p:blipFill>
        <p:spPr>
          <a:xfrm>
            <a:off x="5335174" y="1327421"/>
            <a:ext cx="1056000" cy="574539"/>
          </a:xfrm>
          <a:prstGeom prst="rect">
            <a:avLst/>
          </a:prstGeom>
          <a:noFill/>
          <a:ln>
            <a:noFill/>
          </a:ln>
        </p:spPr>
      </p:pic>
      <p:sp>
        <p:nvSpPr>
          <p:cNvPr id="114" name="Google Shape;114;p22"/>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 Classification Coding Activity</a:t>
            </a:r>
            <a:endParaRPr/>
          </a:p>
        </p:txBody>
      </p:sp>
      <p:cxnSp>
        <p:nvCxnSpPr>
          <p:cNvPr id="115" name="Google Shape;115;p22"/>
          <p:cNvCxnSpPr/>
          <p:nvPr/>
        </p:nvCxnSpPr>
        <p:spPr>
          <a:xfrm>
            <a:off x="3539825" y="2729725"/>
            <a:ext cx="864000" cy="0"/>
          </a:xfrm>
          <a:prstGeom prst="straightConnector1">
            <a:avLst/>
          </a:prstGeom>
          <a:noFill/>
          <a:ln cap="flat" cmpd="sng" w="19050">
            <a:solidFill>
              <a:schemeClr val="dk2"/>
            </a:solidFill>
            <a:prstDash val="solid"/>
            <a:round/>
            <a:headEnd len="med" w="med" type="none"/>
            <a:tailEnd len="med" w="med" type="triangle"/>
          </a:ln>
        </p:spPr>
      </p:cxnSp>
      <p:cxnSp>
        <p:nvCxnSpPr>
          <p:cNvPr id="116" name="Google Shape;116;p22"/>
          <p:cNvCxnSpPr/>
          <p:nvPr/>
        </p:nvCxnSpPr>
        <p:spPr>
          <a:xfrm>
            <a:off x="4149425" y="1625839"/>
            <a:ext cx="1056000" cy="0"/>
          </a:xfrm>
          <a:prstGeom prst="straightConnector1">
            <a:avLst/>
          </a:prstGeom>
          <a:noFill/>
          <a:ln cap="flat" cmpd="sng" w="19050">
            <a:solidFill>
              <a:schemeClr val="dk2"/>
            </a:solidFill>
            <a:prstDash val="solid"/>
            <a:round/>
            <a:headEnd len="med" w="med" type="none"/>
            <a:tailEnd len="med" w="med" type="triangle"/>
          </a:ln>
        </p:spPr>
      </p:cxnSp>
      <p:pic>
        <p:nvPicPr>
          <p:cNvPr id="117" name="Google Shape;117;p22"/>
          <p:cNvPicPr preferRelativeResize="0"/>
          <p:nvPr/>
        </p:nvPicPr>
        <p:blipFill rotWithShape="1">
          <a:blip r:embed="rId6">
            <a:alphaModFix/>
          </a:blip>
          <a:srcRect b="13269" l="0" r="0" t="0"/>
          <a:stretch/>
        </p:blipFill>
        <p:spPr>
          <a:xfrm>
            <a:off x="3302875" y="3443300"/>
            <a:ext cx="1661448" cy="810551"/>
          </a:xfrm>
          <a:prstGeom prst="rect">
            <a:avLst/>
          </a:prstGeom>
          <a:noFill/>
          <a:ln>
            <a:noFill/>
          </a:ln>
        </p:spPr>
      </p:pic>
      <p:cxnSp>
        <p:nvCxnSpPr>
          <p:cNvPr id="118" name="Google Shape;118;p22"/>
          <p:cNvCxnSpPr/>
          <p:nvPr/>
        </p:nvCxnSpPr>
        <p:spPr>
          <a:xfrm>
            <a:off x="2320625" y="3567925"/>
            <a:ext cx="8640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40"/>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Create a tf.data dataset for training (1 of 2)</a:t>
            </a:r>
            <a:endParaRPr b="1" sz="2000">
              <a:solidFill>
                <a:srgbClr val="FFFFFF"/>
              </a:solidFill>
              <a:latin typeface="Google Sans"/>
              <a:ea typeface="Google Sans"/>
              <a:cs typeface="Google Sans"/>
              <a:sym typeface="Google Sans"/>
            </a:endParaRPr>
          </a:p>
        </p:txBody>
      </p:sp>
      <p:sp>
        <p:nvSpPr>
          <p:cNvPr id="266" name="Google Shape;266;p40"/>
          <p:cNvSpPr txBox="1"/>
          <p:nvPr/>
        </p:nvSpPr>
        <p:spPr>
          <a:xfrm>
            <a:off x="458825" y="934050"/>
            <a:ext cx="8266200" cy="3648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BATCH_SIZE = </a:t>
            </a:r>
            <a:r>
              <a:rPr lang="en" sz="1800">
                <a:solidFill>
                  <a:srgbClr val="09885A"/>
                </a:solidFill>
                <a:latin typeface="Consolas"/>
                <a:ea typeface="Consolas"/>
                <a:cs typeface="Consolas"/>
                <a:sym typeface="Consolas"/>
              </a:rPr>
              <a:t>64</a:t>
            </a:r>
            <a:endParaRPr sz="1800">
              <a:solidFill>
                <a:srgbClr val="09885A"/>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BUFFER_SIZE = </a:t>
            </a:r>
            <a:r>
              <a:rPr lang="en" sz="1800">
                <a:solidFill>
                  <a:srgbClr val="09885A"/>
                </a:solidFill>
                <a:latin typeface="Consolas"/>
                <a:ea typeface="Consolas"/>
                <a:cs typeface="Consolas"/>
                <a:sym typeface="Consolas"/>
              </a:rPr>
              <a:t>1000</a:t>
            </a:r>
            <a:endParaRPr sz="1800">
              <a:solidFill>
                <a:srgbClr val="09885A"/>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embedding_dim = </a:t>
            </a:r>
            <a:r>
              <a:rPr lang="en" sz="1800">
                <a:solidFill>
                  <a:srgbClr val="09885A"/>
                </a:solidFill>
                <a:latin typeface="Consolas"/>
                <a:ea typeface="Consolas"/>
                <a:cs typeface="Consolas"/>
                <a:sym typeface="Consolas"/>
              </a:rPr>
              <a:t>256</a:t>
            </a:r>
            <a:endParaRPr sz="1800">
              <a:solidFill>
                <a:srgbClr val="09885A"/>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units = </a:t>
            </a:r>
            <a:r>
              <a:rPr lang="en" sz="1800">
                <a:solidFill>
                  <a:srgbClr val="09885A"/>
                </a:solidFill>
                <a:latin typeface="Consolas"/>
                <a:ea typeface="Consolas"/>
                <a:cs typeface="Consolas"/>
                <a:sym typeface="Consolas"/>
              </a:rPr>
              <a:t>512</a:t>
            </a:r>
            <a:endParaRPr sz="1800">
              <a:solidFill>
                <a:srgbClr val="09885A"/>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vocab_size = </a:t>
            </a:r>
            <a:r>
              <a:rPr lang="en" sz="1800">
                <a:solidFill>
                  <a:srgbClr val="4DD0E1"/>
                </a:solidFill>
                <a:latin typeface="Consolas"/>
                <a:ea typeface="Consolas"/>
                <a:cs typeface="Consolas"/>
                <a:sym typeface="Consolas"/>
              </a:rPr>
              <a:t>len</a:t>
            </a:r>
            <a:r>
              <a:rPr lang="en" sz="1800">
                <a:solidFill>
                  <a:srgbClr val="FFFFFF"/>
                </a:solidFill>
                <a:latin typeface="Consolas"/>
                <a:ea typeface="Consolas"/>
                <a:cs typeface="Consolas"/>
                <a:sym typeface="Consolas"/>
              </a:rPr>
              <a:t>(tokenizer.word_index) + </a:t>
            </a:r>
            <a:r>
              <a:rPr lang="en" sz="1800">
                <a:solidFill>
                  <a:srgbClr val="09885A"/>
                </a:solidFill>
                <a:latin typeface="Consolas"/>
                <a:ea typeface="Consolas"/>
                <a:cs typeface="Consolas"/>
                <a:sym typeface="Consolas"/>
              </a:rPr>
              <a:t>1</a:t>
            </a:r>
            <a:endParaRPr sz="1800">
              <a:solidFill>
                <a:srgbClr val="09885A"/>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num_steps = </a:t>
            </a:r>
            <a:r>
              <a:rPr lang="en" sz="1800">
                <a:solidFill>
                  <a:srgbClr val="4DD0E1"/>
                </a:solidFill>
                <a:latin typeface="Consolas"/>
                <a:ea typeface="Consolas"/>
                <a:cs typeface="Consolas"/>
                <a:sym typeface="Consolas"/>
              </a:rPr>
              <a:t>len</a:t>
            </a:r>
            <a:r>
              <a:rPr lang="en" sz="1800">
                <a:solidFill>
                  <a:srgbClr val="FFFFFF"/>
                </a:solidFill>
                <a:latin typeface="Consolas"/>
                <a:ea typeface="Consolas"/>
                <a:cs typeface="Consolas"/>
                <a:sym typeface="Consolas"/>
              </a:rPr>
              <a:t>(img_name_train)</a:t>
            </a:r>
            <a:endParaRPr sz="1800">
              <a:solidFill>
                <a:schemeClr val="dk1"/>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features_shape = </a:t>
            </a:r>
            <a:r>
              <a:rPr lang="en" sz="1800">
                <a:solidFill>
                  <a:srgbClr val="09885A"/>
                </a:solidFill>
                <a:latin typeface="Consolas"/>
                <a:ea typeface="Consolas"/>
                <a:cs typeface="Consolas"/>
                <a:sym typeface="Consolas"/>
              </a:rPr>
              <a:t>2048</a:t>
            </a:r>
            <a:endParaRPr sz="1800">
              <a:solidFill>
                <a:srgbClr val="09885A"/>
              </a:solidFill>
              <a:highlight>
                <a:srgbClr val="FFFFFE"/>
              </a:highlight>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attention_features_shape = </a:t>
            </a:r>
            <a:r>
              <a:rPr lang="en" sz="1800">
                <a:solidFill>
                  <a:srgbClr val="09885A"/>
                </a:solidFill>
                <a:latin typeface="Consolas"/>
                <a:ea typeface="Consolas"/>
                <a:cs typeface="Consolas"/>
                <a:sym typeface="Consolas"/>
              </a:rPr>
              <a:t>64</a:t>
            </a:r>
            <a:endParaRPr sz="1800">
              <a:solidFill>
                <a:srgbClr val="09885A"/>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41"/>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Create a tf.data dataset for training (2 of 2)</a:t>
            </a:r>
            <a:endParaRPr b="1" sz="2000">
              <a:solidFill>
                <a:srgbClr val="FFFFFF"/>
              </a:solidFill>
              <a:latin typeface="Google Sans"/>
              <a:ea typeface="Google Sans"/>
              <a:cs typeface="Google Sans"/>
              <a:sym typeface="Google Sans"/>
            </a:endParaRPr>
          </a:p>
        </p:txBody>
      </p:sp>
      <p:sp>
        <p:nvSpPr>
          <p:cNvPr id="272" name="Google Shape;272;p41"/>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600">
                <a:solidFill>
                  <a:srgbClr val="4DD0E1"/>
                </a:solidFill>
                <a:latin typeface="Consolas"/>
                <a:ea typeface="Consolas"/>
                <a:cs typeface="Consolas"/>
                <a:sym typeface="Consolas"/>
              </a:rPr>
              <a:t>def</a:t>
            </a:r>
            <a:r>
              <a:rPr lang="en" sz="1600">
                <a:solidFill>
                  <a:srgbClr val="FFFFFF"/>
                </a:solidFill>
                <a:latin typeface="Consolas"/>
                <a:ea typeface="Consolas"/>
                <a:cs typeface="Consolas"/>
                <a:sym typeface="Consolas"/>
              </a:rPr>
              <a:t> map_func(img_name, cap):</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img_tensor = np.load(img_name.decode(</a:t>
            </a:r>
            <a:r>
              <a:rPr lang="en" sz="1600">
                <a:solidFill>
                  <a:srgbClr val="F06292"/>
                </a:solidFill>
                <a:latin typeface="Consolas"/>
                <a:ea typeface="Consolas"/>
                <a:cs typeface="Consolas"/>
                <a:sym typeface="Consolas"/>
              </a:rPr>
              <a:t>'utf-8'</a:t>
            </a:r>
            <a:r>
              <a:rPr lang="en" sz="1600">
                <a:solidFill>
                  <a:srgbClr val="FFFFFF"/>
                </a:solidFill>
                <a:latin typeface="Consolas"/>
                <a:ea typeface="Consolas"/>
                <a:cs typeface="Consolas"/>
                <a:sym typeface="Consolas"/>
              </a:rPr>
              <a:t>) + </a:t>
            </a:r>
            <a:r>
              <a:rPr lang="en" sz="1600">
                <a:solidFill>
                  <a:srgbClr val="F06292"/>
                </a:solidFill>
                <a:latin typeface="Consolas"/>
                <a:ea typeface="Consolas"/>
                <a:cs typeface="Consolas"/>
                <a:sym typeface="Consolas"/>
              </a:rPr>
              <a:t>'.npy'</a:t>
            </a:r>
            <a:r>
              <a:rPr lang="en" sz="1600">
                <a:solidFill>
                  <a:srgbClr val="FFFFFF"/>
                </a:solidFill>
                <a:latin typeface="Consolas"/>
                <a:ea typeface="Consolas"/>
                <a:cs typeface="Consolas"/>
                <a:sym typeface="Consolas"/>
              </a:rPr>
              <a:t>)</a:t>
            </a:r>
            <a:endParaRPr sz="16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4DD0E1"/>
                </a:solidFill>
                <a:latin typeface="Consolas"/>
                <a:ea typeface="Consolas"/>
                <a:cs typeface="Consolas"/>
                <a:sym typeface="Consolas"/>
              </a:rPr>
              <a:t>   return</a:t>
            </a:r>
            <a:r>
              <a:rPr lang="en" sz="1600">
                <a:solidFill>
                  <a:srgbClr val="FFFFFF"/>
                </a:solidFill>
                <a:latin typeface="Consolas"/>
                <a:ea typeface="Consolas"/>
                <a:cs typeface="Consolas"/>
                <a:sym typeface="Consolas"/>
              </a:rPr>
              <a:t> img_tensor, cap</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dataset = tf.data.Dataset.from_tensor_slices((img_name_train, cap_train))</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dataset = dataset.</a:t>
            </a:r>
            <a:r>
              <a:rPr lang="en" sz="1600">
                <a:solidFill>
                  <a:srgbClr val="4DD0E1"/>
                </a:solidFill>
                <a:latin typeface="Consolas"/>
                <a:ea typeface="Consolas"/>
                <a:cs typeface="Consolas"/>
                <a:sym typeface="Consolas"/>
              </a:rPr>
              <a:t>map</a:t>
            </a:r>
            <a:r>
              <a:rPr lang="en" sz="1600">
                <a:solidFill>
                  <a:srgbClr val="FFFFFF"/>
                </a:solidFill>
                <a:latin typeface="Consolas"/>
                <a:ea typeface="Consolas"/>
                <a:cs typeface="Consolas"/>
                <a:sym typeface="Consolas"/>
              </a:rPr>
              <a:t>(</a:t>
            </a:r>
            <a:r>
              <a:rPr lang="en" sz="1600">
                <a:solidFill>
                  <a:srgbClr val="4DD0E1"/>
                </a:solidFill>
                <a:latin typeface="Consolas"/>
                <a:ea typeface="Consolas"/>
                <a:cs typeface="Consolas"/>
                <a:sym typeface="Consolas"/>
              </a:rPr>
              <a:t>lambda</a:t>
            </a:r>
            <a:r>
              <a:rPr lang="en" sz="1600">
                <a:solidFill>
                  <a:srgbClr val="FFFFFF"/>
                </a:solidFill>
                <a:latin typeface="Consolas"/>
                <a:ea typeface="Consolas"/>
                <a:cs typeface="Consolas"/>
                <a:sym typeface="Consolas"/>
              </a:rPr>
              <a:t> item1, item2: tf.numpy_function(</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map_func, [item1, item2], [tf.float32, tf.int32]),</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num_parallel_calls=tf.data.experimental.AUTOTUNE)</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dataset = dataset.shuffle(BUFFER_SIZE).batch(BATCH_SIZE)</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dataset = dataset.prefetch(buffer_size=tf.data.experimental.AUTOTUNE)</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2"/>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class</a:t>
            </a:r>
            <a:r>
              <a:rPr lang="en" sz="1800">
                <a:solidFill>
                  <a:srgbClr val="FFFFFF"/>
                </a:solidFill>
                <a:latin typeface="Consolas"/>
                <a:ea typeface="Consolas"/>
                <a:cs typeface="Consolas"/>
                <a:sym typeface="Consolas"/>
              </a:rPr>
              <a:t> BahdanauAttention(tf.keras.Model):</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4DD0E1"/>
                </a:solidFill>
                <a:latin typeface="Consolas"/>
                <a:ea typeface="Consolas"/>
                <a:cs typeface="Consolas"/>
                <a:sym typeface="Consolas"/>
              </a:rPr>
              <a:t>def</a:t>
            </a:r>
            <a:r>
              <a:rPr lang="en" sz="1800">
                <a:solidFill>
                  <a:srgbClr val="FFFFFF"/>
                </a:solidFill>
                <a:latin typeface="Consolas"/>
                <a:ea typeface="Consolas"/>
                <a:cs typeface="Consolas"/>
                <a:sym typeface="Consolas"/>
              </a:rPr>
              <a:t> __init__(</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 units):</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4DD0E1"/>
                </a:solidFill>
                <a:latin typeface="Consolas"/>
                <a:ea typeface="Consolas"/>
                <a:cs typeface="Consolas"/>
                <a:sym typeface="Consolas"/>
              </a:rPr>
              <a:t>super</a:t>
            </a:r>
            <a:r>
              <a:rPr lang="en" sz="1800">
                <a:solidFill>
                  <a:srgbClr val="FFFFFF"/>
                </a:solidFill>
                <a:latin typeface="Consolas"/>
                <a:ea typeface="Consolas"/>
                <a:cs typeface="Consolas"/>
                <a:sym typeface="Consolas"/>
              </a:rPr>
              <a:t>(BahdanauAttention, </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).__init__()</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self</a:t>
            </a:r>
            <a:r>
              <a:rPr lang="en" sz="1800">
                <a:solidFill>
                  <a:srgbClr val="FFFFFF"/>
                </a:solidFill>
                <a:latin typeface="Consolas"/>
                <a:ea typeface="Consolas"/>
                <a:cs typeface="Consolas"/>
                <a:sym typeface="Consolas"/>
              </a:rPr>
              <a:t>.W1 = tf.keras.layers.Dense(units)</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self</a:t>
            </a:r>
            <a:r>
              <a:rPr lang="en" sz="1800">
                <a:solidFill>
                  <a:srgbClr val="FFFFFF"/>
                </a:solidFill>
                <a:latin typeface="Consolas"/>
                <a:ea typeface="Consolas"/>
                <a:cs typeface="Consolas"/>
                <a:sym typeface="Consolas"/>
              </a:rPr>
              <a:t>.W2 = tf.keras.layers.Dense(units)</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self</a:t>
            </a:r>
            <a:r>
              <a:rPr lang="en" sz="1800">
                <a:solidFill>
                  <a:srgbClr val="FFFFFF"/>
                </a:solidFill>
                <a:latin typeface="Consolas"/>
                <a:ea typeface="Consolas"/>
                <a:cs typeface="Consolas"/>
                <a:sym typeface="Consolas"/>
              </a:rPr>
              <a:t>.V = tf.keras.layers.Dense(</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
        <p:nvSpPr>
          <p:cNvPr id="278" name="Google Shape;278;p42"/>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Building the model (1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43"/>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a:t>
            </a:r>
            <a:r>
              <a:rPr lang="en" sz="1800">
                <a:solidFill>
                  <a:srgbClr val="4DD0E1"/>
                </a:solidFill>
                <a:latin typeface="Consolas"/>
                <a:ea typeface="Consolas"/>
                <a:cs typeface="Consolas"/>
                <a:sym typeface="Consolas"/>
              </a:rPr>
              <a:t>def</a:t>
            </a:r>
            <a:r>
              <a:rPr lang="en" sz="1800">
                <a:solidFill>
                  <a:srgbClr val="FFFFFF"/>
                </a:solidFill>
                <a:latin typeface="Consolas"/>
                <a:ea typeface="Consolas"/>
                <a:cs typeface="Consolas"/>
                <a:sym typeface="Consolas"/>
              </a:rPr>
              <a:t> call(</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 features, hidden):</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hidden_with_time_axis = tf.expand_dims(hidden, </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a:t>
            </a:r>
            <a:r>
              <a:rPr lang="en" sz="1800">
                <a:solidFill>
                  <a:srgbClr val="FFFFFF"/>
                </a:solidFill>
                <a:latin typeface="Consolas"/>
                <a:ea typeface="Consolas"/>
                <a:cs typeface="Consolas"/>
                <a:sym typeface="Consolas"/>
              </a:rPr>
              <a:t>score = tf.nn.tanh(</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.W1(features) +</a:t>
            </a:r>
            <a:r>
              <a:rPr lang="en" sz="1800">
                <a:solidFill>
                  <a:schemeClr val="dk1"/>
                </a:solidFill>
                <a:highlight>
                  <a:srgbClr val="FFFFFE"/>
                </a:highlight>
                <a:latin typeface="Consolas"/>
                <a:ea typeface="Consolas"/>
                <a:cs typeface="Consolas"/>
                <a:sym typeface="Consolas"/>
              </a:rPr>
              <a:t>   </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self</a:t>
            </a:r>
            <a:r>
              <a:rPr lang="en" sz="1800">
                <a:solidFill>
                  <a:srgbClr val="FFFFFF"/>
                </a:solidFill>
                <a:latin typeface="Consolas"/>
                <a:ea typeface="Consolas"/>
                <a:cs typeface="Consolas"/>
                <a:sym typeface="Consolas"/>
              </a:rPr>
              <a:t>.W2(hidden_with_time_axis))</a:t>
            </a:r>
            <a:endParaRPr sz="18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attention_weights = tf.nn.softmax(</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.V(score), axis=</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008000"/>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context_vector = attention_weights * features</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context_vector = tf.reduce_sum(context_vector, axis=</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a:t>
            </a:r>
            <a:endParaRPr sz="18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return</a:t>
            </a:r>
            <a:r>
              <a:rPr lang="en" sz="1800">
                <a:solidFill>
                  <a:srgbClr val="FFFFFF"/>
                </a:solidFill>
                <a:latin typeface="Consolas"/>
                <a:ea typeface="Consolas"/>
                <a:cs typeface="Consolas"/>
                <a:sym typeface="Consolas"/>
              </a:rPr>
              <a:t> context_vector, attention_weights</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0000FF"/>
              </a:solidFill>
              <a:highlight>
                <a:srgbClr val="FFFFFE"/>
              </a:highlight>
              <a:latin typeface="Consolas"/>
              <a:ea typeface="Consolas"/>
              <a:cs typeface="Consolas"/>
              <a:sym typeface="Consolas"/>
            </a:endParaRPr>
          </a:p>
        </p:txBody>
      </p:sp>
      <p:sp>
        <p:nvSpPr>
          <p:cNvPr id="284" name="Google Shape;284;p43"/>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Google Sans"/>
                <a:ea typeface="Google Sans"/>
                <a:cs typeface="Google Sans"/>
                <a:sym typeface="Google Sans"/>
              </a:rPr>
              <a:t>Building the </a:t>
            </a:r>
            <a:r>
              <a:rPr b="1" lang="en" sz="2000">
                <a:solidFill>
                  <a:srgbClr val="FFFFFF"/>
                </a:solidFill>
                <a:latin typeface="Google Sans"/>
                <a:ea typeface="Google Sans"/>
                <a:cs typeface="Google Sans"/>
                <a:sym typeface="Google Sans"/>
              </a:rPr>
              <a:t>model (2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4"/>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4DD0E1"/>
                </a:solidFill>
                <a:latin typeface="Consolas"/>
                <a:ea typeface="Consolas"/>
                <a:cs typeface="Consolas"/>
                <a:sym typeface="Consolas"/>
              </a:rPr>
              <a:t>class</a:t>
            </a:r>
            <a:r>
              <a:rPr lang="en" sz="1800">
                <a:solidFill>
                  <a:srgbClr val="FFFFFF"/>
                </a:solidFill>
                <a:latin typeface="Consolas"/>
                <a:ea typeface="Consolas"/>
                <a:cs typeface="Consolas"/>
                <a:sym typeface="Consolas"/>
              </a:rPr>
              <a:t> CNN_Encoder(tf.keras.Model):</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4DD0E1"/>
                </a:solidFill>
                <a:latin typeface="Consolas"/>
                <a:ea typeface="Consolas"/>
                <a:cs typeface="Consolas"/>
                <a:sym typeface="Consolas"/>
              </a:rPr>
              <a:t>def</a:t>
            </a:r>
            <a:r>
              <a:rPr lang="en" sz="1800">
                <a:solidFill>
                  <a:srgbClr val="FFFFFF"/>
                </a:solidFill>
                <a:latin typeface="Consolas"/>
                <a:ea typeface="Consolas"/>
                <a:cs typeface="Consolas"/>
                <a:sym typeface="Consolas"/>
              </a:rPr>
              <a:t> __init__(</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 embedding_dim):</a:t>
            </a:r>
            <a:endParaRPr sz="1800">
              <a:solidFill>
                <a:srgbClr val="4DD0E1"/>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4DD0E1"/>
                </a:solidFill>
                <a:latin typeface="Consolas"/>
                <a:ea typeface="Consolas"/>
                <a:cs typeface="Consolas"/>
                <a:sym typeface="Consolas"/>
              </a:rPr>
              <a:t>       super</a:t>
            </a:r>
            <a:r>
              <a:rPr lang="en" sz="1800">
                <a:solidFill>
                  <a:srgbClr val="FFFFFF"/>
                </a:solidFill>
                <a:latin typeface="Consolas"/>
                <a:ea typeface="Consolas"/>
                <a:cs typeface="Consolas"/>
                <a:sym typeface="Consolas"/>
              </a:rPr>
              <a:t>(CNN_Encoder, </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).__init__()</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.fc = tf.keras.layers.Dense(embedding_dim)</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t/>
            </a:r>
            <a:endParaRPr sz="1800">
              <a:solidFill>
                <a:srgbClr val="4DD0E1"/>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4DD0E1"/>
                </a:solidFill>
                <a:latin typeface="Consolas"/>
                <a:ea typeface="Consolas"/>
                <a:cs typeface="Consolas"/>
                <a:sym typeface="Consolas"/>
              </a:rPr>
              <a:t>   def</a:t>
            </a:r>
            <a:r>
              <a:rPr lang="en" sz="1800">
                <a:solidFill>
                  <a:srgbClr val="FFFFFF"/>
                </a:solidFill>
                <a:latin typeface="Consolas"/>
                <a:ea typeface="Consolas"/>
                <a:cs typeface="Consolas"/>
                <a:sym typeface="Consolas"/>
              </a:rPr>
              <a:t> call(</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a:t>
            </a:r>
            <a:r>
              <a:rPr lang="en" sz="1800">
                <a:solidFill>
                  <a:srgbClr val="FFFFFF"/>
                </a:solidFill>
                <a:latin typeface="Consolas"/>
                <a:ea typeface="Consolas"/>
                <a:cs typeface="Consolas"/>
                <a:sym typeface="Consolas"/>
              </a:rPr>
              <a:t> x):</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x = </a:t>
            </a:r>
            <a:r>
              <a:rPr lang="en" sz="1800">
                <a:solidFill>
                  <a:srgbClr val="4DD0E1"/>
                </a:solidFill>
                <a:latin typeface="Consolas"/>
                <a:ea typeface="Consolas"/>
                <a:cs typeface="Consolas"/>
                <a:sym typeface="Consolas"/>
              </a:rPr>
              <a:t>self</a:t>
            </a:r>
            <a:r>
              <a:rPr lang="en" sz="1800">
                <a:solidFill>
                  <a:srgbClr val="FFFFFF"/>
                </a:solidFill>
                <a:latin typeface="Consolas"/>
                <a:ea typeface="Consolas"/>
                <a:cs typeface="Consolas"/>
                <a:sym typeface="Consolas"/>
              </a:rPr>
              <a:t>.fc(x)</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x = tf.nn.relu(x)</a:t>
            </a:r>
            <a:endParaRPr sz="1800">
              <a:solidFill>
                <a:srgbClr val="FFFFFF"/>
              </a:solidFill>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       </a:t>
            </a:r>
            <a:r>
              <a:rPr lang="en" sz="1800">
                <a:solidFill>
                  <a:srgbClr val="4DD0E1"/>
                </a:solidFill>
                <a:latin typeface="Consolas"/>
                <a:ea typeface="Consolas"/>
                <a:cs typeface="Consolas"/>
                <a:sym typeface="Consolas"/>
              </a:rPr>
              <a:t>return</a:t>
            </a:r>
            <a:r>
              <a:rPr lang="en" sz="1800">
                <a:solidFill>
                  <a:srgbClr val="FFFFFF"/>
                </a:solidFill>
                <a:latin typeface="Consolas"/>
                <a:ea typeface="Consolas"/>
                <a:cs typeface="Consolas"/>
                <a:sym typeface="Consolas"/>
              </a:rPr>
              <a:t> x</a:t>
            </a:r>
            <a:endParaRPr sz="18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rgbClr val="4DD0E1"/>
              </a:solidFill>
              <a:latin typeface="Consolas"/>
              <a:ea typeface="Consolas"/>
              <a:cs typeface="Consolas"/>
              <a:sym typeface="Consolas"/>
            </a:endParaRPr>
          </a:p>
        </p:txBody>
      </p:sp>
      <p:sp>
        <p:nvSpPr>
          <p:cNvPr id="290" name="Google Shape;290;p44"/>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Building the</a:t>
            </a:r>
            <a:r>
              <a:rPr b="1" lang="en" sz="2000">
                <a:solidFill>
                  <a:srgbClr val="FFFFFF"/>
                </a:solidFill>
                <a:latin typeface="Google Sans"/>
                <a:ea typeface="Google Sans"/>
                <a:cs typeface="Google Sans"/>
                <a:sym typeface="Google Sans"/>
              </a:rPr>
              <a:t> model (3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5"/>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500">
                <a:solidFill>
                  <a:srgbClr val="4DD0E1"/>
                </a:solidFill>
                <a:latin typeface="Consolas"/>
                <a:ea typeface="Consolas"/>
                <a:cs typeface="Consolas"/>
                <a:sym typeface="Consolas"/>
              </a:rPr>
              <a:t>class</a:t>
            </a:r>
            <a:r>
              <a:rPr lang="en" sz="1500">
                <a:solidFill>
                  <a:srgbClr val="FFFFFF"/>
                </a:solidFill>
                <a:latin typeface="Consolas"/>
                <a:ea typeface="Consolas"/>
                <a:cs typeface="Consolas"/>
                <a:sym typeface="Consolas"/>
              </a:rPr>
              <a:t> RNN_Decoder(tf.keras.Model):</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def</a:t>
            </a:r>
            <a:r>
              <a:rPr lang="en" sz="1500">
                <a:solidFill>
                  <a:srgbClr val="FFFFFF"/>
                </a:solidFill>
                <a:latin typeface="Consolas"/>
                <a:ea typeface="Consolas"/>
                <a:cs typeface="Consolas"/>
                <a:sym typeface="Consolas"/>
              </a:rPr>
              <a:t> __init__(</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 embedding_dim, units, vocab_size):</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super</a:t>
            </a:r>
            <a:r>
              <a:rPr lang="en" sz="1500">
                <a:solidFill>
                  <a:srgbClr val="FFFFFF"/>
                </a:solidFill>
                <a:latin typeface="Consolas"/>
                <a:ea typeface="Consolas"/>
                <a:cs typeface="Consolas"/>
                <a:sym typeface="Consolas"/>
              </a:rPr>
              <a:t>(RNN_Decoder,</a:t>
            </a:r>
            <a:r>
              <a:rPr lang="en" sz="1500">
                <a:solidFill>
                  <a:srgbClr val="4DD0E1"/>
                </a:solidFill>
                <a:latin typeface="Consolas"/>
                <a:ea typeface="Consolas"/>
                <a:cs typeface="Consolas"/>
                <a:sym typeface="Consolas"/>
              </a:rPr>
              <a:t> self</a:t>
            </a:r>
            <a:r>
              <a:rPr lang="en" sz="1500">
                <a:solidFill>
                  <a:srgbClr val="FFFFFF"/>
                </a:solidFill>
                <a:latin typeface="Consolas"/>
                <a:ea typeface="Consolas"/>
                <a:cs typeface="Consolas"/>
                <a:sym typeface="Consolas"/>
              </a:rPr>
              <a:t>).__init__()</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.units = units</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self.embedding = tf.keras.layers.Embedding(vocab_size, embedding_dim)</a:t>
            </a:r>
            <a:endParaRPr sz="1500">
              <a:solidFill>
                <a:srgbClr val="4DD0E1"/>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4DD0E1"/>
                </a:solidFill>
                <a:latin typeface="Consolas"/>
                <a:ea typeface="Consolas"/>
                <a:cs typeface="Consolas"/>
                <a:sym typeface="Consolas"/>
              </a:rPr>
              <a:t>        self</a:t>
            </a:r>
            <a:r>
              <a:rPr lang="en" sz="1500">
                <a:solidFill>
                  <a:srgbClr val="FFFFFF"/>
                </a:solidFill>
                <a:latin typeface="Consolas"/>
                <a:ea typeface="Consolas"/>
                <a:cs typeface="Consolas"/>
                <a:sym typeface="Consolas"/>
              </a:rPr>
              <a:t>.gru = tf.keras.layers.GRU(</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.units,</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return_sequences=</a:t>
            </a:r>
            <a:r>
              <a:rPr lang="en" sz="1500">
                <a:solidFill>
                  <a:srgbClr val="4DD0E1"/>
                </a:solidFill>
                <a:latin typeface="Consolas"/>
                <a:ea typeface="Consolas"/>
                <a:cs typeface="Consolas"/>
                <a:sym typeface="Consolas"/>
              </a:rPr>
              <a:t>True</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return_state=</a:t>
            </a:r>
            <a:r>
              <a:rPr lang="en" sz="1500">
                <a:solidFill>
                  <a:srgbClr val="4DD0E1"/>
                </a:solidFill>
                <a:latin typeface="Consolas"/>
                <a:ea typeface="Consolas"/>
                <a:cs typeface="Consolas"/>
                <a:sym typeface="Consolas"/>
              </a:rPr>
              <a:t>True</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recurrent_initializer=</a:t>
            </a:r>
            <a:r>
              <a:rPr lang="en" sz="1500">
                <a:solidFill>
                  <a:srgbClr val="F06292"/>
                </a:solidFill>
                <a:latin typeface="Consolas"/>
                <a:ea typeface="Consolas"/>
                <a:cs typeface="Consolas"/>
                <a:sym typeface="Consolas"/>
              </a:rPr>
              <a:t>'glorot_uniform'</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.fc1 = tf.keras.layers.Dense(</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.units)</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.fc2 = tf.keras.layers.Dense(vocab_size)</a:t>
            </a:r>
            <a:endParaRPr sz="15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.attention = BahdanauAttention(</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.units)</a:t>
            </a:r>
            <a:endParaRPr sz="15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4DD0E1"/>
              </a:solidFill>
              <a:latin typeface="Consolas"/>
              <a:ea typeface="Consolas"/>
              <a:cs typeface="Consolas"/>
              <a:sym typeface="Consolas"/>
            </a:endParaRPr>
          </a:p>
        </p:txBody>
      </p:sp>
      <p:sp>
        <p:nvSpPr>
          <p:cNvPr id="296" name="Google Shape;296;p45"/>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Google Sans"/>
                <a:ea typeface="Google Sans"/>
                <a:cs typeface="Google Sans"/>
                <a:sym typeface="Google Sans"/>
              </a:rPr>
              <a:t>Building the</a:t>
            </a:r>
            <a:r>
              <a:rPr b="1" lang="en" sz="2000">
                <a:solidFill>
                  <a:srgbClr val="FFFFFF"/>
                </a:solidFill>
                <a:latin typeface="Google Sans"/>
                <a:ea typeface="Google Sans"/>
                <a:cs typeface="Google Sans"/>
                <a:sym typeface="Google Sans"/>
              </a:rPr>
              <a:t> model (4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46"/>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500">
                <a:solidFill>
                  <a:srgbClr val="4DD0E1"/>
                </a:solidFill>
                <a:latin typeface="Consolas"/>
                <a:ea typeface="Consolas"/>
                <a:cs typeface="Consolas"/>
                <a:sym typeface="Consolas"/>
              </a:rPr>
              <a:t> def</a:t>
            </a:r>
            <a:r>
              <a:rPr lang="en" sz="1500">
                <a:solidFill>
                  <a:srgbClr val="FFFFFF"/>
                </a:solidFill>
                <a:latin typeface="Consolas"/>
                <a:ea typeface="Consolas"/>
                <a:cs typeface="Consolas"/>
                <a:sym typeface="Consolas"/>
              </a:rPr>
              <a:t> call(</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 x, features, hidden):</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context_vector, attention_weights =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.attention(features, hidden)</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x =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.embedding(x)</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x = tf.concat([tf.expand_dims(context_vector, </a:t>
            </a:r>
            <a:r>
              <a:rPr lang="en" sz="1500">
                <a:solidFill>
                  <a:srgbClr val="09885A"/>
                </a:solidFill>
                <a:latin typeface="Consolas"/>
                <a:ea typeface="Consolas"/>
                <a:cs typeface="Consolas"/>
                <a:sym typeface="Consolas"/>
              </a:rPr>
              <a:t>1</a:t>
            </a:r>
            <a:r>
              <a:rPr lang="en" sz="1500">
                <a:solidFill>
                  <a:srgbClr val="FFFFFF"/>
                </a:solidFill>
                <a:latin typeface="Consolas"/>
                <a:ea typeface="Consolas"/>
                <a:cs typeface="Consolas"/>
                <a:sym typeface="Consolas"/>
              </a:rPr>
              <a:t>), x], axis=</a:t>
            </a:r>
            <a:r>
              <a:rPr lang="en" sz="1500">
                <a:solidFill>
                  <a:srgbClr val="09885A"/>
                </a:solidFill>
                <a:latin typeface="Consolas"/>
                <a:ea typeface="Consolas"/>
                <a:cs typeface="Consolas"/>
                <a:sym typeface="Consolas"/>
              </a:rPr>
              <a:t>-1</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output, state =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.gru(x)</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x =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.fc1(output)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x = tf.reshape(x, (</a:t>
            </a:r>
            <a:r>
              <a:rPr lang="en" sz="1500">
                <a:solidFill>
                  <a:srgbClr val="09885A"/>
                </a:solidFill>
                <a:latin typeface="Consolas"/>
                <a:ea typeface="Consolas"/>
                <a:cs typeface="Consolas"/>
                <a:sym typeface="Consolas"/>
              </a:rPr>
              <a:t>-1</a:t>
            </a:r>
            <a:r>
              <a:rPr lang="en" sz="1500">
                <a:solidFill>
                  <a:srgbClr val="FFFFFF"/>
                </a:solidFill>
                <a:latin typeface="Consolas"/>
                <a:ea typeface="Consolas"/>
                <a:cs typeface="Consolas"/>
                <a:sym typeface="Consolas"/>
              </a:rPr>
              <a:t>, x.shape[</a:t>
            </a:r>
            <a:r>
              <a:rPr lang="en" sz="1500">
                <a:solidFill>
                  <a:srgbClr val="09885A"/>
                </a:solidFill>
                <a:latin typeface="Consolas"/>
                <a:ea typeface="Consolas"/>
                <a:cs typeface="Consolas"/>
                <a:sym typeface="Consolas"/>
              </a:rPr>
              <a:t>2</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x =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.fc2(x)</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return</a:t>
            </a:r>
            <a:r>
              <a:rPr lang="en" sz="1500">
                <a:solidFill>
                  <a:srgbClr val="FFFFFF"/>
                </a:solidFill>
                <a:latin typeface="Consolas"/>
                <a:ea typeface="Consolas"/>
                <a:cs typeface="Consolas"/>
                <a:sym typeface="Consolas"/>
              </a:rPr>
              <a:t> x, state, attention_weights</a:t>
            </a:r>
            <a:endParaRPr sz="15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4DD0E1"/>
                </a:solidFill>
                <a:latin typeface="Consolas"/>
                <a:ea typeface="Consolas"/>
                <a:cs typeface="Consolas"/>
                <a:sym typeface="Consolas"/>
              </a:rPr>
              <a:t> def</a:t>
            </a:r>
            <a:r>
              <a:rPr lang="en" sz="1500">
                <a:solidFill>
                  <a:srgbClr val="FFFFFF"/>
                </a:solidFill>
                <a:latin typeface="Consolas"/>
                <a:ea typeface="Consolas"/>
                <a:cs typeface="Consolas"/>
                <a:sym typeface="Consolas"/>
              </a:rPr>
              <a:t> reset_state(</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 batch_size):</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return</a:t>
            </a:r>
            <a:r>
              <a:rPr lang="en" sz="1500">
                <a:solidFill>
                  <a:srgbClr val="FFFFFF"/>
                </a:solidFill>
                <a:latin typeface="Consolas"/>
                <a:ea typeface="Consolas"/>
                <a:cs typeface="Consolas"/>
                <a:sym typeface="Consolas"/>
              </a:rPr>
              <a:t> tf.zeros((batch_size, </a:t>
            </a:r>
            <a:r>
              <a:rPr lang="en" sz="1500">
                <a:solidFill>
                  <a:srgbClr val="4DD0E1"/>
                </a:solidFill>
                <a:latin typeface="Consolas"/>
                <a:ea typeface="Consolas"/>
                <a:cs typeface="Consolas"/>
                <a:sym typeface="Consolas"/>
              </a:rPr>
              <a:t>self</a:t>
            </a:r>
            <a:r>
              <a:rPr lang="en" sz="1500">
                <a:solidFill>
                  <a:srgbClr val="FFFFFF"/>
                </a:solidFill>
                <a:latin typeface="Consolas"/>
                <a:ea typeface="Consolas"/>
                <a:cs typeface="Consolas"/>
                <a:sym typeface="Consolas"/>
              </a:rPr>
              <a:t>.units))</a:t>
            </a:r>
            <a:endParaRPr sz="1500">
              <a:solidFill>
                <a:srgbClr val="0000FF"/>
              </a:solidFill>
              <a:highlight>
                <a:srgbClr val="FFFFFE"/>
              </a:highlight>
              <a:latin typeface="Consolas"/>
              <a:ea typeface="Consolas"/>
              <a:cs typeface="Consolas"/>
              <a:sym typeface="Consolas"/>
            </a:endParaRPr>
          </a:p>
        </p:txBody>
      </p:sp>
      <p:sp>
        <p:nvSpPr>
          <p:cNvPr id="302" name="Google Shape;302;p46"/>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Building the</a:t>
            </a:r>
            <a:r>
              <a:rPr b="1" lang="en" sz="2000">
                <a:solidFill>
                  <a:srgbClr val="FFFFFF"/>
                </a:solidFill>
                <a:latin typeface="Google Sans"/>
                <a:ea typeface="Google Sans"/>
                <a:cs typeface="Google Sans"/>
                <a:sym typeface="Google Sans"/>
              </a:rPr>
              <a:t> model (5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47"/>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encoder = CNN_Encoder(embedding_dim)</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None/>
            </a:pPr>
            <a:r>
              <a:rPr lang="en" sz="1800">
                <a:solidFill>
                  <a:srgbClr val="FFFFFF"/>
                </a:solidFill>
                <a:latin typeface="Consolas"/>
                <a:ea typeface="Consolas"/>
                <a:cs typeface="Consolas"/>
                <a:sym typeface="Consolas"/>
              </a:rPr>
              <a:t>decoder = RNN_Decoder(embedding_dim, units, vocab_size)</a:t>
            </a:r>
            <a:endParaRPr sz="1800">
              <a:solidFill>
                <a:srgbClr val="FFFFFF"/>
              </a:solidFill>
              <a:latin typeface="Consolas"/>
              <a:ea typeface="Consolas"/>
              <a:cs typeface="Consolas"/>
              <a:sym typeface="Consolas"/>
            </a:endParaRPr>
          </a:p>
        </p:txBody>
      </p:sp>
      <p:sp>
        <p:nvSpPr>
          <p:cNvPr id="308" name="Google Shape;308;p47"/>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Building the</a:t>
            </a:r>
            <a:r>
              <a:rPr b="1" lang="en" sz="2000">
                <a:solidFill>
                  <a:srgbClr val="FFFFFF"/>
                </a:solidFill>
                <a:latin typeface="Google Sans"/>
                <a:ea typeface="Google Sans"/>
                <a:cs typeface="Google Sans"/>
                <a:sym typeface="Google Sans"/>
              </a:rPr>
              <a:t> model (6 of 7)</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48"/>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Building the</a:t>
            </a:r>
            <a:r>
              <a:rPr b="1" lang="en" sz="2000">
                <a:solidFill>
                  <a:srgbClr val="FFFFFF"/>
                </a:solidFill>
                <a:latin typeface="Google Sans"/>
                <a:ea typeface="Google Sans"/>
                <a:cs typeface="Google Sans"/>
                <a:sym typeface="Google Sans"/>
              </a:rPr>
              <a:t> model (7 of 7)</a:t>
            </a:r>
            <a:endParaRPr b="1" sz="2000">
              <a:solidFill>
                <a:srgbClr val="FFFFFF"/>
              </a:solidFill>
              <a:latin typeface="Google Sans"/>
              <a:ea typeface="Google Sans"/>
              <a:cs typeface="Google Sans"/>
              <a:sym typeface="Google Sans"/>
            </a:endParaRPr>
          </a:p>
        </p:txBody>
      </p:sp>
      <p:sp>
        <p:nvSpPr>
          <p:cNvPr id="314" name="Google Shape;314;p48"/>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optimizer = tf.keras.optimizers.Adam()</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loss_object = tf.keras.losses</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.SparseCategoricalCrossentropy(from_logits=</a:t>
            </a:r>
            <a:r>
              <a:rPr lang="en" sz="1800">
                <a:solidFill>
                  <a:srgbClr val="4DD0E1"/>
                </a:solidFill>
                <a:latin typeface="Consolas"/>
                <a:ea typeface="Consolas"/>
                <a:cs typeface="Consolas"/>
                <a:sym typeface="Consolas"/>
              </a:rPr>
              <a:t>True</a:t>
            </a:r>
            <a:r>
              <a:rPr lang="en" sz="1800">
                <a:solidFill>
                  <a:srgbClr val="FFFFFF"/>
                </a:solidFill>
                <a:latin typeface="Consolas"/>
                <a:ea typeface="Consolas"/>
                <a:cs typeface="Consolas"/>
                <a:sym typeface="Consolas"/>
              </a:rPr>
              <a:t>,  </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reduction=</a:t>
            </a:r>
            <a:r>
              <a:rPr lang="en" sz="1800">
                <a:solidFill>
                  <a:srgbClr val="F06292"/>
                </a:solidFill>
                <a:latin typeface="Consolas"/>
                <a:ea typeface="Consolas"/>
                <a:cs typeface="Consolas"/>
                <a:sym typeface="Consolas"/>
              </a:rPr>
              <a:t>'none'</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4DD0E1"/>
                </a:solidFill>
                <a:latin typeface="Consolas"/>
                <a:ea typeface="Consolas"/>
                <a:cs typeface="Consolas"/>
                <a:sym typeface="Consolas"/>
              </a:rPr>
              <a:t>def</a:t>
            </a:r>
            <a:r>
              <a:rPr lang="en" sz="1800">
                <a:solidFill>
                  <a:srgbClr val="FFFFFF"/>
                </a:solidFill>
                <a:latin typeface="Consolas"/>
                <a:ea typeface="Consolas"/>
                <a:cs typeface="Consolas"/>
                <a:sym typeface="Consolas"/>
              </a:rPr>
              <a:t> loss_function(real, pred):</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mask = tf.math.logical_not(tf.math.equal(real, </a:t>
            </a:r>
            <a:r>
              <a:rPr lang="en" sz="1800">
                <a:solidFill>
                  <a:srgbClr val="09885A"/>
                </a:solidFill>
                <a:latin typeface="Consolas"/>
                <a:ea typeface="Consolas"/>
                <a:cs typeface="Consolas"/>
                <a:sym typeface="Consolas"/>
              </a:rPr>
              <a:t>0</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loss_ = loss_object(real, pred)</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mask = tf.cast(mask, dtype=loss_.dtype)</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800">
                <a:solidFill>
                  <a:srgbClr val="FFFFFF"/>
                </a:solidFill>
                <a:latin typeface="Consolas"/>
                <a:ea typeface="Consolas"/>
                <a:cs typeface="Consolas"/>
                <a:sym typeface="Consolas"/>
              </a:rPr>
              <a:t>   loss_ *= mask</a:t>
            </a:r>
            <a:endParaRPr sz="1800">
              <a:solidFill>
                <a:srgbClr val="4DD0E1"/>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   return</a:t>
            </a:r>
            <a:r>
              <a:rPr lang="en" sz="1800">
                <a:solidFill>
                  <a:srgbClr val="FFFFFF"/>
                </a:solidFill>
                <a:latin typeface="Consolas"/>
                <a:ea typeface="Consolas"/>
                <a:cs typeface="Consolas"/>
                <a:sym typeface="Consolas"/>
              </a:rPr>
              <a:t> tf.reduce_mean(loss_)</a:t>
            </a:r>
            <a:endParaRPr sz="1800">
              <a:solidFill>
                <a:srgbClr val="FFFFFF"/>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9"/>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checkpoint_path = </a:t>
            </a:r>
            <a:r>
              <a:rPr lang="en" sz="1800">
                <a:solidFill>
                  <a:srgbClr val="F06292"/>
                </a:solidFill>
                <a:latin typeface="Consolas"/>
                <a:ea typeface="Consolas"/>
                <a:cs typeface="Consolas"/>
                <a:sym typeface="Consolas"/>
              </a:rPr>
              <a:t>"./checkpoints/train"</a:t>
            </a:r>
            <a:endParaRPr sz="1800">
              <a:solidFill>
                <a:srgbClr val="F06292"/>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ckpt = tf.train.Checkpoint(encoder=encoder,</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decoder=decoder,</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optimizer = optimizer)</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ckpt_manager = tf.train.CheckpointManager(ckpt,</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checkpoint_path, </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max_to_keep=</a:t>
            </a:r>
            <a:r>
              <a:rPr lang="en" sz="1800">
                <a:solidFill>
                  <a:srgbClr val="09885A"/>
                </a:solidFill>
                <a:latin typeface="Consolas"/>
                <a:ea typeface="Consolas"/>
                <a:cs typeface="Consolas"/>
                <a:sym typeface="Consolas"/>
              </a:rPr>
              <a:t>5</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8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start_epoch = </a:t>
            </a:r>
            <a:r>
              <a:rPr lang="en" sz="1800">
                <a:solidFill>
                  <a:srgbClr val="09885A"/>
                </a:solidFill>
                <a:latin typeface="Consolas"/>
                <a:ea typeface="Consolas"/>
                <a:cs typeface="Consolas"/>
                <a:sym typeface="Consolas"/>
              </a:rPr>
              <a:t>0</a:t>
            </a:r>
            <a:endParaRPr sz="1800">
              <a:solidFill>
                <a:srgbClr val="09885A"/>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4DD0E1"/>
                </a:solidFill>
                <a:latin typeface="Consolas"/>
                <a:ea typeface="Consolas"/>
                <a:cs typeface="Consolas"/>
                <a:sym typeface="Consolas"/>
              </a:rPr>
              <a:t>if</a:t>
            </a:r>
            <a:r>
              <a:rPr lang="en" sz="1800">
                <a:solidFill>
                  <a:srgbClr val="FFFFFF"/>
                </a:solidFill>
                <a:latin typeface="Consolas"/>
                <a:ea typeface="Consolas"/>
                <a:cs typeface="Consolas"/>
                <a:sym typeface="Consolas"/>
              </a:rPr>
              <a:t> ckpt_manager.latest_checkpoint:</a:t>
            </a:r>
            <a:endParaRPr sz="18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800">
                <a:solidFill>
                  <a:srgbClr val="FFFFFF"/>
                </a:solidFill>
                <a:latin typeface="Consolas"/>
                <a:ea typeface="Consolas"/>
                <a:cs typeface="Consolas"/>
                <a:sym typeface="Consolas"/>
              </a:rPr>
              <a:t> start_epoch = </a:t>
            </a:r>
            <a:r>
              <a:rPr lang="en" sz="1800">
                <a:solidFill>
                  <a:srgbClr val="4DD0E1"/>
                </a:solidFill>
                <a:latin typeface="Consolas"/>
                <a:ea typeface="Consolas"/>
                <a:cs typeface="Consolas"/>
                <a:sym typeface="Consolas"/>
              </a:rPr>
              <a:t>int</a:t>
            </a:r>
            <a:r>
              <a:rPr lang="en" sz="1800">
                <a:solidFill>
                  <a:srgbClr val="FFFFFF"/>
                </a:solidFill>
                <a:latin typeface="Consolas"/>
                <a:ea typeface="Consolas"/>
                <a:cs typeface="Consolas"/>
                <a:sym typeface="Consolas"/>
              </a:rPr>
              <a:t>(ckpt_manager.latest_checkpoint.split(</a:t>
            </a:r>
            <a:r>
              <a:rPr lang="en" sz="1800">
                <a:solidFill>
                  <a:srgbClr val="F06292"/>
                </a:solidFill>
                <a:latin typeface="Consolas"/>
                <a:ea typeface="Consolas"/>
                <a:cs typeface="Consolas"/>
                <a:sym typeface="Consolas"/>
              </a:rPr>
              <a:t>'-'</a:t>
            </a:r>
            <a:r>
              <a:rPr lang="en" sz="1800">
                <a:solidFill>
                  <a:srgbClr val="FFFFFF"/>
                </a:solidFill>
                <a:latin typeface="Consolas"/>
                <a:ea typeface="Consolas"/>
                <a:cs typeface="Consolas"/>
                <a:sym typeface="Consolas"/>
              </a:rPr>
              <a:t>)[</a:t>
            </a:r>
            <a:r>
              <a:rPr lang="en" sz="1800">
                <a:solidFill>
                  <a:srgbClr val="09885A"/>
                </a:solidFill>
                <a:latin typeface="Consolas"/>
                <a:ea typeface="Consolas"/>
                <a:cs typeface="Consolas"/>
                <a:sym typeface="Consolas"/>
              </a:rPr>
              <a:t>-1</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
        <p:nvSpPr>
          <p:cNvPr id="320" name="Google Shape;320;p49"/>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Checkpoints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nvSpPr>
        <p:spPr>
          <a:xfrm>
            <a:off x="154025" y="934050"/>
            <a:ext cx="9397200" cy="30930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a:solidFill>
                  <a:srgbClr val="4DD0E1"/>
                </a:solidFill>
                <a:highlight>
                  <a:srgbClr val="000000"/>
                </a:highlight>
                <a:latin typeface="Consolas"/>
                <a:ea typeface="Consolas"/>
                <a:cs typeface="Consolas"/>
                <a:sym typeface="Consolas"/>
              </a:rPr>
              <a:t>from</a:t>
            </a:r>
            <a:r>
              <a:rPr lang="en">
                <a:solidFill>
                  <a:srgbClr val="ECEFF1"/>
                </a:solidFill>
                <a:highlight>
                  <a:srgbClr val="000000"/>
                </a:highlight>
                <a:latin typeface="Consolas"/>
                <a:ea typeface="Consolas"/>
                <a:cs typeface="Consolas"/>
                <a:sym typeface="Consolas"/>
              </a:rPr>
              <a:t> __future__ </a:t>
            </a:r>
            <a:r>
              <a:rPr lang="en">
                <a:solidFill>
                  <a:srgbClr val="4DD0E1"/>
                </a:solidFill>
                <a:highlight>
                  <a:srgbClr val="000000"/>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absolute_import, division, print_function, unicode_literals</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a:solidFill>
                  <a:srgbClr val="4DD0E1"/>
                </a:solidFill>
                <a:highlight>
                  <a:srgbClr val="000000"/>
                </a:highlight>
                <a:latin typeface="Consolas"/>
                <a:ea typeface="Consolas"/>
                <a:cs typeface="Consolas"/>
                <a:sym typeface="Consolas"/>
              </a:rPr>
              <a:t>!</a:t>
            </a:r>
            <a:r>
              <a:rPr lang="en">
                <a:solidFill>
                  <a:srgbClr val="ECEFF1"/>
                </a:solidFill>
                <a:highlight>
                  <a:schemeClr val="dk1"/>
                </a:highlight>
                <a:latin typeface="Consolas"/>
                <a:ea typeface="Consolas"/>
                <a:cs typeface="Consolas"/>
                <a:sym typeface="Consolas"/>
              </a:rPr>
              <a:t>pip install tensorflow-gpu==2.0.0-beta0</a:t>
            </a:r>
            <a:endParaRPr>
              <a:solidFill>
                <a:srgbClr val="F06292"/>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a:solidFill>
                  <a:srgbClr val="4DD0E1"/>
                </a:solidFill>
                <a:highlight>
                  <a:srgbClr val="000000"/>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tensorflow </a:t>
            </a:r>
            <a:r>
              <a:rPr lang="en">
                <a:solidFill>
                  <a:srgbClr val="4DD0E1"/>
                </a:solidFill>
                <a:highlight>
                  <a:srgbClr val="000000"/>
                </a:highlight>
                <a:latin typeface="Consolas"/>
                <a:ea typeface="Consolas"/>
                <a:cs typeface="Consolas"/>
                <a:sym typeface="Consolas"/>
              </a:rPr>
              <a:t>as</a:t>
            </a:r>
            <a:r>
              <a:rPr lang="en">
                <a:solidFill>
                  <a:srgbClr val="ECEFF1"/>
                </a:solidFill>
                <a:highlight>
                  <a:srgbClr val="000000"/>
                </a:highlight>
                <a:latin typeface="Consolas"/>
                <a:ea typeface="Consolas"/>
                <a:cs typeface="Consolas"/>
                <a:sym typeface="Consolas"/>
              </a:rPr>
              <a:t> tf</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rPr lang="en">
                <a:solidFill>
                  <a:srgbClr val="4DD0E1"/>
                </a:solidFill>
                <a:highlight>
                  <a:srgbClr val="000000"/>
                </a:highlight>
                <a:latin typeface="Consolas"/>
                <a:ea typeface="Consolas"/>
                <a:cs typeface="Consolas"/>
                <a:sym typeface="Consolas"/>
              </a:rPr>
              <a:t>from</a:t>
            </a:r>
            <a:r>
              <a:rPr lang="en">
                <a:solidFill>
                  <a:srgbClr val="ECEFF1"/>
                </a:solidFill>
                <a:highlight>
                  <a:srgbClr val="000000"/>
                </a:highlight>
                <a:latin typeface="Consolas"/>
                <a:ea typeface="Consolas"/>
                <a:cs typeface="Consolas"/>
                <a:sym typeface="Consolas"/>
              </a:rPr>
              <a:t> tensorflow </a:t>
            </a:r>
            <a:r>
              <a:rPr lang="en">
                <a:solidFill>
                  <a:srgbClr val="4DD0E1"/>
                </a:solidFill>
                <a:highlight>
                  <a:srgbClr val="000000"/>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keras</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ECEFF1"/>
                </a:solidFill>
                <a:highlight>
                  <a:srgbClr val="000000"/>
                </a:highlight>
                <a:latin typeface="Consolas"/>
                <a:ea typeface="Consolas"/>
                <a:cs typeface="Consolas"/>
                <a:sym typeface="Consolas"/>
              </a:rPr>
              <a:t>from sklearn.model_selection import train_test_split</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ECEFF1"/>
                </a:solidFill>
                <a:highlight>
                  <a:srgbClr val="000000"/>
                </a:highlight>
                <a:latin typeface="Consolas"/>
                <a:ea typeface="Consolas"/>
                <a:cs typeface="Consolas"/>
                <a:sym typeface="Consolas"/>
              </a:rPr>
              <a:t>from sklearn.utils import shuffle</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re</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numpy </a:t>
            </a:r>
            <a:r>
              <a:rPr lang="en">
                <a:solidFill>
                  <a:srgbClr val="4DD0E1"/>
                </a:solidFill>
                <a:highlight>
                  <a:schemeClr val="dk1"/>
                </a:highlight>
                <a:latin typeface="Consolas"/>
                <a:ea typeface="Consolas"/>
                <a:cs typeface="Consolas"/>
                <a:sym typeface="Consolas"/>
              </a:rPr>
              <a:t>as</a:t>
            </a:r>
            <a:r>
              <a:rPr lang="en">
                <a:solidFill>
                  <a:srgbClr val="ECEFF1"/>
                </a:solidFill>
                <a:highlight>
                  <a:srgbClr val="000000"/>
                </a:highlight>
                <a:latin typeface="Consolas"/>
                <a:ea typeface="Consolas"/>
                <a:cs typeface="Consolas"/>
                <a:sym typeface="Consolas"/>
              </a:rPr>
              <a:t> np</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os</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time</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json</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from</a:t>
            </a:r>
            <a:r>
              <a:rPr lang="en">
                <a:solidFill>
                  <a:srgbClr val="ECEFF1"/>
                </a:solidFill>
                <a:highlight>
                  <a:srgbClr val="000000"/>
                </a:highlight>
                <a:latin typeface="Consolas"/>
                <a:ea typeface="Consolas"/>
                <a:cs typeface="Consolas"/>
                <a:sym typeface="Consolas"/>
              </a:rPr>
              <a:t> glob </a:t>
            </a: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glob</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from</a:t>
            </a:r>
            <a:r>
              <a:rPr lang="en">
                <a:solidFill>
                  <a:srgbClr val="ECEFF1"/>
                </a:solidFill>
                <a:highlight>
                  <a:srgbClr val="000000"/>
                </a:highlight>
                <a:latin typeface="Consolas"/>
                <a:ea typeface="Consolas"/>
                <a:cs typeface="Consolas"/>
                <a:sym typeface="Consolas"/>
              </a:rPr>
              <a:t> PIL </a:t>
            </a: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Image</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rPr lang="en">
                <a:solidFill>
                  <a:srgbClr val="4DD0E1"/>
                </a:solidFill>
                <a:highlight>
                  <a:schemeClr val="dk1"/>
                </a:highlight>
                <a:latin typeface="Consolas"/>
                <a:ea typeface="Consolas"/>
                <a:cs typeface="Consolas"/>
                <a:sym typeface="Consolas"/>
              </a:rPr>
              <a:t>import</a:t>
            </a:r>
            <a:r>
              <a:rPr lang="en">
                <a:solidFill>
                  <a:srgbClr val="ECEFF1"/>
                </a:solidFill>
                <a:highlight>
                  <a:srgbClr val="000000"/>
                </a:highlight>
                <a:latin typeface="Consolas"/>
                <a:ea typeface="Consolas"/>
                <a:cs typeface="Consolas"/>
                <a:sym typeface="Consolas"/>
              </a:rPr>
              <a:t> pickle</a:t>
            </a:r>
            <a:endParaRPr>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highlight>
                <a:srgbClr val="000000"/>
              </a:highlight>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highlight>
                <a:srgbClr val="000000"/>
              </a:highlight>
              <a:latin typeface="Consolas"/>
              <a:ea typeface="Consolas"/>
              <a:cs typeface="Consolas"/>
              <a:sym typeface="Consolas"/>
            </a:endParaRPr>
          </a:p>
        </p:txBody>
      </p:sp>
      <p:sp>
        <p:nvSpPr>
          <p:cNvPr id="124" name="Google Shape;124;p23"/>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Import all libraries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50"/>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loss_plot =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06292"/>
                </a:solidFill>
                <a:latin typeface="Consolas"/>
                <a:ea typeface="Consolas"/>
                <a:cs typeface="Consolas"/>
                <a:sym typeface="Consolas"/>
              </a:rPr>
              <a:t>@tf</a:t>
            </a:r>
            <a:r>
              <a:rPr lang="en">
                <a:solidFill>
                  <a:srgbClr val="FFFFFF"/>
                </a:solidFill>
                <a:latin typeface="Consolas"/>
                <a:ea typeface="Consolas"/>
                <a:cs typeface="Consolas"/>
                <a:sym typeface="Consolas"/>
              </a:rPr>
              <a:t>.function</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4DD0E1"/>
                </a:solidFill>
                <a:latin typeface="Consolas"/>
                <a:ea typeface="Consolas"/>
                <a:cs typeface="Consolas"/>
                <a:sym typeface="Consolas"/>
              </a:rPr>
              <a:t>def</a:t>
            </a:r>
            <a:r>
              <a:rPr lang="en">
                <a:solidFill>
                  <a:srgbClr val="FFFFFF"/>
                </a:solidFill>
                <a:latin typeface="Consolas"/>
                <a:ea typeface="Consolas"/>
                <a:cs typeface="Consolas"/>
                <a:sym typeface="Consolas"/>
              </a:rPr>
              <a:t> train_step(img_tensor, target):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loss = </a:t>
            </a:r>
            <a:r>
              <a:rPr lang="en">
                <a:solidFill>
                  <a:srgbClr val="09885A"/>
                </a:solidFill>
                <a:latin typeface="Consolas"/>
                <a:ea typeface="Consolas"/>
                <a:cs typeface="Consolas"/>
                <a:sym typeface="Consolas"/>
              </a:rPr>
              <a:t>0</a:t>
            </a:r>
            <a:endParaRPr>
              <a:solidFill>
                <a:srgbClr val="09885A"/>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hidden = decoder.reset_state(batch_size=target.shape[</a:t>
            </a:r>
            <a:r>
              <a:rPr lang="en">
                <a:solidFill>
                  <a:srgbClr val="09885A"/>
                </a:solidFill>
                <a:latin typeface="Consolas"/>
                <a:ea typeface="Consolas"/>
                <a:cs typeface="Consolas"/>
                <a:sym typeface="Consolas"/>
              </a:rPr>
              <a:t>0</a:t>
            </a:r>
            <a:r>
              <a:rPr lang="en">
                <a:solidFill>
                  <a:srgbClr val="FFFFFF"/>
                </a:solidFill>
                <a:latin typeface="Consolas"/>
                <a:ea typeface="Consolas"/>
                <a:cs typeface="Consolas"/>
                <a:sym typeface="Consolas"/>
              </a:rPr>
              <a:t>])</a:t>
            </a:r>
            <a:endParaRPr>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dec_input = tf.expand_dims([tokenizer.word_index[</a:t>
            </a:r>
            <a:r>
              <a:rPr lang="en">
                <a:solidFill>
                  <a:srgbClr val="F06292"/>
                </a:solidFill>
                <a:latin typeface="Consolas"/>
                <a:ea typeface="Consolas"/>
                <a:cs typeface="Consolas"/>
                <a:sym typeface="Consolas"/>
              </a:rPr>
              <a:t>'&lt;start&gt;'</a:t>
            </a:r>
            <a:r>
              <a:rPr lang="en">
                <a:solidFill>
                  <a:srgbClr val="FFFFFF"/>
                </a:solidFill>
                <a:latin typeface="Consolas"/>
                <a:ea typeface="Consolas"/>
                <a:cs typeface="Consolas"/>
                <a:sym typeface="Consolas"/>
              </a:rPr>
              <a:t>]] * BATCH_SIZE,</a:t>
            </a:r>
            <a:r>
              <a:rPr lang="en">
                <a:solidFill>
                  <a:srgbClr val="09885A"/>
                </a:solidFill>
                <a:latin typeface="Consolas"/>
                <a:ea typeface="Consolas"/>
                <a:cs typeface="Consolas"/>
                <a:sym typeface="Consolas"/>
              </a:rPr>
              <a:t> 1</a:t>
            </a: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6" name="Google Shape;326;p50"/>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Training the Model (1 of 5)</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51"/>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with</a:t>
            </a:r>
            <a:r>
              <a:rPr lang="en">
                <a:solidFill>
                  <a:srgbClr val="FFFFFF"/>
                </a:solidFill>
                <a:latin typeface="Consolas"/>
                <a:ea typeface="Consolas"/>
                <a:cs typeface="Consolas"/>
                <a:sym typeface="Consolas"/>
              </a:rPr>
              <a:t> tf.GradientTape() </a:t>
            </a:r>
            <a:r>
              <a:rPr lang="en">
                <a:solidFill>
                  <a:srgbClr val="4DD0E1"/>
                </a:solidFill>
                <a:latin typeface="Consolas"/>
                <a:ea typeface="Consolas"/>
                <a:cs typeface="Consolas"/>
                <a:sym typeface="Consolas"/>
              </a:rPr>
              <a:t>as</a:t>
            </a:r>
            <a:r>
              <a:rPr lang="en">
                <a:solidFill>
                  <a:srgbClr val="FFFFFF"/>
                </a:solidFill>
                <a:latin typeface="Consolas"/>
                <a:ea typeface="Consolas"/>
                <a:cs typeface="Consolas"/>
                <a:sym typeface="Consolas"/>
              </a:rPr>
              <a:t> tape:</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features = encoder(img_tensor)</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for</a:t>
            </a:r>
            <a:r>
              <a:rPr lang="en">
                <a:solidFill>
                  <a:srgbClr val="FFFFFF"/>
                </a:solidFill>
                <a:latin typeface="Consolas"/>
                <a:ea typeface="Consolas"/>
                <a:cs typeface="Consolas"/>
                <a:sym typeface="Consolas"/>
              </a:rPr>
              <a:t> i </a:t>
            </a:r>
            <a:r>
              <a:rPr lang="en">
                <a:solidFill>
                  <a:srgbClr val="4DD0E1"/>
                </a:solidFill>
                <a:latin typeface="Consolas"/>
                <a:ea typeface="Consolas"/>
                <a:cs typeface="Consolas"/>
                <a:sym typeface="Consolas"/>
              </a:rPr>
              <a:t>in</a:t>
            </a: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range</a:t>
            </a:r>
            <a:r>
              <a:rPr lang="en">
                <a:solidFill>
                  <a:srgbClr val="FFFFFF"/>
                </a:solidFill>
                <a:latin typeface="Consolas"/>
                <a:ea typeface="Consolas"/>
                <a:cs typeface="Consolas"/>
                <a:sym typeface="Consolas"/>
              </a:rPr>
              <a:t>(</a:t>
            </a:r>
            <a:r>
              <a:rPr lang="en">
                <a:solidFill>
                  <a:srgbClr val="09885A"/>
                </a:solidFill>
                <a:latin typeface="Consolas"/>
                <a:ea typeface="Consolas"/>
                <a:cs typeface="Consolas"/>
                <a:sym typeface="Consolas"/>
              </a:rPr>
              <a:t>1</a:t>
            </a:r>
            <a:r>
              <a:rPr lang="en">
                <a:solidFill>
                  <a:srgbClr val="FFFFFF"/>
                </a:solidFill>
                <a:latin typeface="Consolas"/>
                <a:ea typeface="Consolas"/>
                <a:cs typeface="Consolas"/>
                <a:sym typeface="Consolas"/>
              </a:rPr>
              <a:t>, target.shape[</a:t>
            </a:r>
            <a:r>
              <a:rPr lang="en">
                <a:solidFill>
                  <a:srgbClr val="09885A"/>
                </a:solidFill>
                <a:latin typeface="Consolas"/>
                <a:ea typeface="Consolas"/>
                <a:cs typeface="Consolas"/>
                <a:sym typeface="Consolas"/>
              </a:rPr>
              <a:t>1</a:t>
            </a: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predictions, hidden, _ = decoder(dec_input, features, hidden)</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loss += loss_function(target[:, i], predictions)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dec_input = tf.expand_dims(target[:, i],</a:t>
            </a:r>
            <a:r>
              <a:rPr lang="en">
                <a:solidFill>
                  <a:srgbClr val="09885A"/>
                </a:solidFill>
                <a:latin typeface="Consolas"/>
                <a:ea typeface="Consolas"/>
                <a:cs typeface="Consolas"/>
                <a:sym typeface="Consolas"/>
              </a:rPr>
              <a:t> 1</a:t>
            </a: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total_loss = (loss / </a:t>
            </a:r>
            <a:r>
              <a:rPr lang="en">
                <a:solidFill>
                  <a:srgbClr val="4DD0E1"/>
                </a:solidFill>
                <a:latin typeface="Consolas"/>
                <a:ea typeface="Consolas"/>
                <a:cs typeface="Consolas"/>
                <a:sym typeface="Consolas"/>
              </a:rPr>
              <a:t>int</a:t>
            </a:r>
            <a:r>
              <a:rPr lang="en">
                <a:solidFill>
                  <a:srgbClr val="FFFFFF"/>
                </a:solidFill>
                <a:latin typeface="Consolas"/>
                <a:ea typeface="Consolas"/>
                <a:cs typeface="Consolas"/>
                <a:sym typeface="Consolas"/>
              </a:rPr>
              <a:t>(target.shape[</a:t>
            </a:r>
            <a:r>
              <a:rPr lang="en">
                <a:solidFill>
                  <a:srgbClr val="09885A"/>
                </a:solidFill>
                <a:latin typeface="Consolas"/>
                <a:ea typeface="Consolas"/>
                <a:cs typeface="Consolas"/>
                <a:sym typeface="Consolas"/>
              </a:rPr>
              <a:t>1</a:t>
            </a: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trainable_variables = encoder.trainable_variables +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decoder.trainable_variables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gradients = tape.gradient(loss, trainable_variables)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optimizer.apply_gradients(</a:t>
            </a:r>
            <a:r>
              <a:rPr lang="en">
                <a:solidFill>
                  <a:srgbClr val="4DD0E1"/>
                </a:solidFill>
                <a:latin typeface="Consolas"/>
                <a:ea typeface="Consolas"/>
                <a:cs typeface="Consolas"/>
                <a:sym typeface="Consolas"/>
              </a:rPr>
              <a:t>zip</a:t>
            </a:r>
            <a:r>
              <a:rPr lang="en">
                <a:solidFill>
                  <a:srgbClr val="FFFFFF"/>
                </a:solidFill>
                <a:latin typeface="Consolas"/>
                <a:ea typeface="Consolas"/>
                <a:cs typeface="Consolas"/>
                <a:sym typeface="Consolas"/>
              </a:rPr>
              <a:t>(gradients, trainable_variables))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return</a:t>
            </a:r>
            <a:r>
              <a:rPr lang="en">
                <a:solidFill>
                  <a:srgbClr val="FFFFFF"/>
                </a:solidFill>
                <a:latin typeface="Consolas"/>
                <a:ea typeface="Consolas"/>
                <a:cs typeface="Consolas"/>
                <a:sym typeface="Consolas"/>
              </a:rPr>
              <a:t> loss, total_loss</a:t>
            </a:r>
            <a:endParaRPr>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p:txBody>
      </p:sp>
      <p:sp>
        <p:nvSpPr>
          <p:cNvPr id="332" name="Google Shape;332;p51"/>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Training the Model</a:t>
            </a:r>
            <a:r>
              <a:rPr b="1" lang="en" sz="2000">
                <a:solidFill>
                  <a:srgbClr val="FFFFFF"/>
                </a:solidFill>
                <a:latin typeface="Google Sans"/>
                <a:ea typeface="Google Sans"/>
                <a:cs typeface="Google Sans"/>
                <a:sym typeface="Google Sans"/>
              </a:rPr>
              <a:t> (2 of 5)</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52"/>
          <p:cNvSpPr txBox="1"/>
          <p:nvPr/>
        </p:nvSpPr>
        <p:spPr>
          <a:xfrm>
            <a:off x="458825" y="934050"/>
            <a:ext cx="8399400" cy="36489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EPOCHS = </a:t>
            </a:r>
            <a:r>
              <a:rPr lang="en">
                <a:solidFill>
                  <a:srgbClr val="09885A"/>
                </a:solidFill>
                <a:latin typeface="Consolas"/>
                <a:ea typeface="Consolas"/>
                <a:cs typeface="Consolas"/>
                <a:sym typeface="Consolas"/>
              </a:rPr>
              <a:t>20</a:t>
            </a:r>
            <a:endParaRPr>
              <a:solidFill>
                <a:srgbClr val="09885A"/>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4DD0E1"/>
                </a:solidFill>
                <a:latin typeface="Consolas"/>
                <a:ea typeface="Consolas"/>
                <a:cs typeface="Consolas"/>
                <a:sym typeface="Consolas"/>
              </a:rPr>
              <a:t>for</a:t>
            </a:r>
            <a:r>
              <a:rPr lang="en">
                <a:solidFill>
                  <a:srgbClr val="FFFFFF"/>
                </a:solidFill>
                <a:latin typeface="Consolas"/>
                <a:ea typeface="Consolas"/>
                <a:cs typeface="Consolas"/>
                <a:sym typeface="Consolas"/>
              </a:rPr>
              <a:t> epoch </a:t>
            </a:r>
            <a:r>
              <a:rPr lang="en">
                <a:solidFill>
                  <a:srgbClr val="4DD0E1"/>
                </a:solidFill>
                <a:latin typeface="Consolas"/>
                <a:ea typeface="Consolas"/>
                <a:cs typeface="Consolas"/>
                <a:sym typeface="Consolas"/>
              </a:rPr>
              <a:t>in</a:t>
            </a: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range</a:t>
            </a:r>
            <a:r>
              <a:rPr lang="en">
                <a:solidFill>
                  <a:srgbClr val="FFFFFF"/>
                </a:solidFill>
                <a:latin typeface="Consolas"/>
                <a:ea typeface="Consolas"/>
                <a:cs typeface="Consolas"/>
                <a:sym typeface="Consolas"/>
              </a:rPr>
              <a:t>(start_epoch, EPOCHS):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start = time.time()</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total_loss = </a:t>
            </a:r>
            <a:r>
              <a:rPr lang="en">
                <a:solidFill>
                  <a:srgbClr val="09885A"/>
                </a:solidFill>
                <a:latin typeface="Consolas"/>
                <a:ea typeface="Consolas"/>
                <a:cs typeface="Consolas"/>
                <a:sym typeface="Consolas"/>
              </a:rPr>
              <a:t>0</a:t>
            </a:r>
            <a:endParaRPr>
              <a:solidFill>
                <a:srgbClr val="09885A"/>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for</a:t>
            </a:r>
            <a:r>
              <a:rPr lang="en">
                <a:solidFill>
                  <a:srgbClr val="FFFFFF"/>
                </a:solidFill>
                <a:latin typeface="Consolas"/>
                <a:ea typeface="Consolas"/>
                <a:cs typeface="Consolas"/>
                <a:sym typeface="Consolas"/>
              </a:rPr>
              <a:t> (batch, (img_tensor, target)) </a:t>
            </a:r>
            <a:r>
              <a:rPr lang="en">
                <a:solidFill>
                  <a:srgbClr val="4DD0E1"/>
                </a:solidFill>
                <a:latin typeface="Consolas"/>
                <a:ea typeface="Consolas"/>
                <a:cs typeface="Consolas"/>
                <a:sym typeface="Consolas"/>
              </a:rPr>
              <a:t>in enumerate</a:t>
            </a:r>
            <a:r>
              <a:rPr lang="en">
                <a:solidFill>
                  <a:srgbClr val="FFFFFF"/>
                </a:solidFill>
                <a:latin typeface="Consolas"/>
                <a:ea typeface="Consolas"/>
                <a:cs typeface="Consolas"/>
                <a:sym typeface="Consolas"/>
              </a:rPr>
              <a:t>(dataset):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batch_loss, t_loss = train_step(img_tensor, target)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total_loss += t_loss</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if</a:t>
            </a:r>
            <a:r>
              <a:rPr lang="en">
                <a:solidFill>
                  <a:srgbClr val="FFFFFF"/>
                </a:solidFill>
                <a:latin typeface="Consolas"/>
                <a:ea typeface="Consolas"/>
                <a:cs typeface="Consolas"/>
                <a:sym typeface="Consolas"/>
              </a:rPr>
              <a:t> batch % </a:t>
            </a:r>
            <a:r>
              <a:rPr lang="en">
                <a:solidFill>
                  <a:srgbClr val="09885A"/>
                </a:solidFill>
                <a:latin typeface="Consolas"/>
                <a:ea typeface="Consolas"/>
                <a:cs typeface="Consolas"/>
                <a:sym typeface="Consolas"/>
              </a:rPr>
              <a:t>100</a:t>
            </a:r>
            <a:r>
              <a:rPr lang="en">
                <a:solidFill>
                  <a:srgbClr val="FFFFFF"/>
                </a:solidFill>
                <a:latin typeface="Consolas"/>
                <a:ea typeface="Consolas"/>
                <a:cs typeface="Consolas"/>
                <a:sym typeface="Consolas"/>
              </a:rPr>
              <a:t> ==</a:t>
            </a:r>
            <a:r>
              <a:rPr lang="en">
                <a:solidFill>
                  <a:srgbClr val="09885A"/>
                </a:solidFill>
                <a:latin typeface="Consolas"/>
                <a:ea typeface="Consolas"/>
                <a:cs typeface="Consolas"/>
                <a:sym typeface="Consolas"/>
              </a:rPr>
              <a:t> 0</a:t>
            </a: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a:t>
            </a:r>
            <a:r>
              <a:rPr lang="en">
                <a:solidFill>
                  <a:srgbClr val="4DD0E1"/>
                </a:solidFill>
                <a:latin typeface="Consolas"/>
                <a:ea typeface="Consolas"/>
                <a:cs typeface="Consolas"/>
                <a:sym typeface="Consolas"/>
              </a:rPr>
              <a:t>print</a:t>
            </a:r>
            <a:r>
              <a:rPr lang="en">
                <a:solidFill>
                  <a:srgbClr val="FFFFFF"/>
                </a:solidFill>
                <a:latin typeface="Consolas"/>
                <a:ea typeface="Consolas"/>
                <a:cs typeface="Consolas"/>
                <a:sym typeface="Consolas"/>
              </a:rPr>
              <a:t> (</a:t>
            </a:r>
            <a:r>
              <a:rPr lang="en">
                <a:solidFill>
                  <a:srgbClr val="F06292"/>
                </a:solidFill>
                <a:latin typeface="Consolas"/>
                <a:ea typeface="Consolas"/>
                <a:cs typeface="Consolas"/>
                <a:sym typeface="Consolas"/>
              </a:rPr>
              <a:t>'Epoch {} Batch {} Loss {:.4f}'</a:t>
            </a:r>
            <a:r>
              <a:rPr lang="en">
                <a:solidFill>
                  <a:srgbClr val="FFFFFF"/>
                </a:solidFill>
                <a:latin typeface="Consolas"/>
                <a:ea typeface="Consolas"/>
                <a:cs typeface="Consolas"/>
                <a:sym typeface="Consolas"/>
              </a:rPr>
              <a:t>.</a:t>
            </a:r>
            <a:r>
              <a:rPr lang="en">
                <a:solidFill>
                  <a:srgbClr val="4DD0E1"/>
                </a:solidFill>
                <a:latin typeface="Consolas"/>
                <a:ea typeface="Consolas"/>
                <a:cs typeface="Consolas"/>
                <a:sym typeface="Consolas"/>
              </a:rPr>
              <a:t>format</a:t>
            </a:r>
            <a:r>
              <a:rPr lang="en">
                <a:solidFill>
                  <a:srgbClr val="FFFFFF"/>
                </a:solidFill>
                <a:latin typeface="Consolas"/>
                <a:ea typeface="Consolas"/>
                <a:cs typeface="Consolas"/>
                <a:sym typeface="Consolas"/>
              </a:rPr>
              <a:t>(epoch + </a:t>
            </a:r>
            <a:r>
              <a:rPr lang="en">
                <a:solidFill>
                  <a:srgbClr val="09885A"/>
                </a:solidFill>
                <a:latin typeface="Consolas"/>
                <a:ea typeface="Consolas"/>
                <a:cs typeface="Consolas"/>
                <a:sym typeface="Consolas"/>
              </a:rPr>
              <a:t>1</a:t>
            </a:r>
            <a:r>
              <a:rPr lang="en">
                <a:solidFill>
                  <a:srgbClr val="FFFFFF"/>
                </a:solidFill>
                <a:latin typeface="Consolas"/>
                <a:ea typeface="Consolas"/>
                <a:cs typeface="Consolas"/>
                <a:sym typeface="Consolas"/>
              </a:rPr>
              <a:t>, batch, </a:t>
            </a:r>
            <a:endParaRPr>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a:solidFill>
                  <a:srgbClr val="FFFFFF"/>
                </a:solidFill>
                <a:latin typeface="Consolas"/>
                <a:ea typeface="Consolas"/>
                <a:cs typeface="Consolas"/>
                <a:sym typeface="Consolas"/>
              </a:rPr>
              <a:t>                                         batch_loss.numpy() / </a:t>
            </a:r>
            <a:r>
              <a:rPr lang="en">
                <a:solidFill>
                  <a:srgbClr val="4DD0E1"/>
                </a:solidFill>
                <a:latin typeface="Consolas"/>
                <a:ea typeface="Consolas"/>
                <a:cs typeface="Consolas"/>
                <a:sym typeface="Consolas"/>
              </a:rPr>
              <a:t>int</a:t>
            </a:r>
            <a:r>
              <a:rPr lang="en">
                <a:solidFill>
                  <a:srgbClr val="FFFFFF"/>
                </a:solidFill>
                <a:latin typeface="Consolas"/>
                <a:ea typeface="Consolas"/>
                <a:cs typeface="Consolas"/>
                <a:sym typeface="Consolas"/>
              </a:rPr>
              <a:t>(target.shape[</a:t>
            </a:r>
            <a:r>
              <a:rPr lang="en">
                <a:solidFill>
                  <a:srgbClr val="09885A"/>
                </a:solidFill>
                <a:latin typeface="Consolas"/>
                <a:ea typeface="Consolas"/>
                <a:cs typeface="Consolas"/>
                <a:sym typeface="Consolas"/>
              </a:rPr>
              <a:t>1</a:t>
            </a: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38" name="Google Shape;338;p52"/>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Training the Model</a:t>
            </a:r>
            <a:r>
              <a:rPr b="1" lang="en" sz="2000">
                <a:solidFill>
                  <a:srgbClr val="FFFFFF"/>
                </a:solidFill>
                <a:latin typeface="Google Sans"/>
                <a:ea typeface="Google Sans"/>
                <a:cs typeface="Google Sans"/>
                <a:sym typeface="Google Sans"/>
              </a:rPr>
              <a:t> (3 of 5)</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53"/>
          <p:cNvSpPr txBox="1"/>
          <p:nvPr/>
        </p:nvSpPr>
        <p:spPr>
          <a:xfrm>
            <a:off x="458825" y="934050"/>
            <a:ext cx="8399400" cy="21900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loss_plot.append(total_loss / num_steps)</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if</a:t>
            </a:r>
            <a:r>
              <a:rPr lang="en" sz="1600">
                <a:solidFill>
                  <a:srgbClr val="FFFFFF"/>
                </a:solidFill>
                <a:latin typeface="Consolas"/>
                <a:ea typeface="Consolas"/>
                <a:cs typeface="Consolas"/>
                <a:sym typeface="Consolas"/>
              </a:rPr>
              <a:t> epoch % </a:t>
            </a:r>
            <a:r>
              <a:rPr lang="en" sz="1600">
                <a:solidFill>
                  <a:srgbClr val="09885A"/>
                </a:solidFill>
                <a:latin typeface="Consolas"/>
                <a:ea typeface="Consolas"/>
                <a:cs typeface="Consolas"/>
                <a:sym typeface="Consolas"/>
              </a:rPr>
              <a:t>5</a:t>
            </a:r>
            <a:r>
              <a:rPr lang="en" sz="1600">
                <a:solidFill>
                  <a:srgbClr val="FFFFFF"/>
                </a:solidFill>
                <a:latin typeface="Consolas"/>
                <a:ea typeface="Consolas"/>
                <a:cs typeface="Consolas"/>
                <a:sym typeface="Consolas"/>
              </a:rPr>
              <a:t> == </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ckpt_manager.save()</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sz="1600">
              <a:solidFill>
                <a:srgbClr val="4DD0E1"/>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4DD0E1"/>
                </a:solidFill>
                <a:latin typeface="Consolas"/>
                <a:ea typeface="Consolas"/>
                <a:cs typeface="Consolas"/>
                <a:sym typeface="Consolas"/>
              </a:rPr>
              <a:t>    print </a:t>
            </a:r>
            <a:r>
              <a:rPr lang="en" sz="1600">
                <a:solidFill>
                  <a:srgbClr val="FFFFFF"/>
                </a:solidFill>
                <a:latin typeface="Consolas"/>
                <a:ea typeface="Consolas"/>
                <a:cs typeface="Consolas"/>
                <a:sym typeface="Consolas"/>
              </a:rPr>
              <a:t>(</a:t>
            </a:r>
            <a:r>
              <a:rPr lang="en" sz="1600">
                <a:solidFill>
                  <a:srgbClr val="F06292"/>
                </a:solidFill>
                <a:latin typeface="Consolas"/>
                <a:ea typeface="Consolas"/>
                <a:cs typeface="Consolas"/>
                <a:sym typeface="Consolas"/>
              </a:rPr>
              <a:t>'Epoch {} Loss {:.6f}'</a:t>
            </a:r>
            <a:r>
              <a:rPr lang="en" sz="1600">
                <a:solidFill>
                  <a:srgbClr val="FFFFFF"/>
                </a:solidFill>
                <a:latin typeface="Consolas"/>
                <a:ea typeface="Consolas"/>
                <a:cs typeface="Consolas"/>
                <a:sym typeface="Consolas"/>
              </a:rPr>
              <a:t>.</a:t>
            </a:r>
            <a:r>
              <a:rPr lang="en" sz="1600">
                <a:solidFill>
                  <a:srgbClr val="4DD0E1"/>
                </a:solidFill>
                <a:latin typeface="Consolas"/>
                <a:ea typeface="Consolas"/>
                <a:cs typeface="Consolas"/>
                <a:sym typeface="Consolas"/>
              </a:rPr>
              <a:t>format</a:t>
            </a:r>
            <a:r>
              <a:rPr lang="en" sz="1600">
                <a:solidFill>
                  <a:srgbClr val="FFFFFF"/>
                </a:solidFill>
                <a:latin typeface="Consolas"/>
                <a:ea typeface="Consolas"/>
                <a:cs typeface="Consolas"/>
                <a:sym typeface="Consolas"/>
              </a:rPr>
              <a:t>(epoch + 1,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total_loss/num_steps))</a:t>
            </a:r>
            <a:endParaRPr sz="1600">
              <a:solidFill>
                <a:srgbClr val="4DD0E1"/>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4DD0E1"/>
                </a:solidFill>
                <a:latin typeface="Consolas"/>
                <a:ea typeface="Consolas"/>
                <a:cs typeface="Consolas"/>
                <a:sym typeface="Consolas"/>
              </a:rPr>
              <a:t>    print </a:t>
            </a:r>
            <a:r>
              <a:rPr lang="en" sz="1600">
                <a:solidFill>
                  <a:srgbClr val="FFFFFF"/>
                </a:solidFill>
                <a:latin typeface="Consolas"/>
                <a:ea typeface="Consolas"/>
                <a:cs typeface="Consolas"/>
                <a:sym typeface="Consolas"/>
              </a:rPr>
              <a:t>(</a:t>
            </a:r>
            <a:r>
              <a:rPr lang="en" sz="1600">
                <a:solidFill>
                  <a:srgbClr val="F06292"/>
                </a:solidFill>
                <a:latin typeface="Consolas"/>
                <a:ea typeface="Consolas"/>
                <a:cs typeface="Consolas"/>
                <a:sym typeface="Consolas"/>
              </a:rPr>
              <a:t>'Time taken for 1 epoch {} sec\n'</a:t>
            </a:r>
            <a:r>
              <a:rPr lang="en" sz="1600">
                <a:solidFill>
                  <a:srgbClr val="FFFFFF"/>
                </a:solidFill>
                <a:latin typeface="Consolas"/>
                <a:ea typeface="Consolas"/>
                <a:cs typeface="Consolas"/>
                <a:sym typeface="Consolas"/>
              </a:rPr>
              <a:t>.</a:t>
            </a:r>
            <a:r>
              <a:rPr lang="en" sz="1600">
                <a:solidFill>
                  <a:srgbClr val="4DD0E1"/>
                </a:solidFill>
                <a:latin typeface="Consolas"/>
                <a:ea typeface="Consolas"/>
                <a:cs typeface="Consolas"/>
                <a:sym typeface="Consolas"/>
              </a:rPr>
              <a:t>format</a:t>
            </a:r>
            <a:r>
              <a:rPr lang="en" sz="1600">
                <a:solidFill>
                  <a:srgbClr val="FFFFFF"/>
                </a:solidFill>
                <a:latin typeface="Consolas"/>
                <a:ea typeface="Consolas"/>
                <a:cs typeface="Consolas"/>
                <a:sym typeface="Consolas"/>
              </a:rPr>
              <a:t>(time.time() - start))</a:t>
            </a:r>
            <a:endParaRPr sz="1600">
              <a:solidFill>
                <a:srgbClr val="FFFFFF"/>
              </a:solidFill>
              <a:latin typeface="Consolas"/>
              <a:ea typeface="Consolas"/>
              <a:cs typeface="Consolas"/>
              <a:sym typeface="Consolas"/>
            </a:endParaRPr>
          </a:p>
        </p:txBody>
      </p:sp>
      <p:sp>
        <p:nvSpPr>
          <p:cNvPr id="344" name="Google Shape;344;p53"/>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Training the Model</a:t>
            </a:r>
            <a:r>
              <a:rPr b="1" lang="en" sz="2000">
                <a:solidFill>
                  <a:srgbClr val="FFFFFF"/>
                </a:solidFill>
                <a:latin typeface="Google Sans"/>
                <a:ea typeface="Google Sans"/>
                <a:cs typeface="Google Sans"/>
                <a:sym typeface="Google Sans"/>
              </a:rPr>
              <a:t> (4 of 5)</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54"/>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p>
            <a:pPr indent="0" lvl="0" marL="0" rtl="0" algn="l">
              <a:spcBef>
                <a:spcPts val="0"/>
              </a:spcBef>
              <a:spcAft>
                <a:spcPts val="0"/>
              </a:spcAft>
              <a:buNone/>
            </a:pPr>
            <a:r>
              <a:rPr lang="en">
                <a:latin typeface="Consolas"/>
                <a:ea typeface="Consolas"/>
                <a:cs typeface="Consolas"/>
                <a:sym typeface="Consolas"/>
              </a:rPr>
              <a:t>Epoch 1 Batch 0 Loss 2.0865</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Epoch 1 Batch 100 Loss 1.2560</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Epoch 1 Batch 200 Loss 1.0360</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Epoch 1 Batch 300 Loss 0.9669</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Epoch 1 Loss 1.084035</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Time taken for 1 epoch 262.54176354408264 sec</a:t>
            </a:r>
            <a:endParaRPr>
              <a:latin typeface="Consolas"/>
              <a:ea typeface="Consolas"/>
              <a:cs typeface="Consolas"/>
              <a:sym typeface="Consolas"/>
            </a:endParaRPr>
          </a:p>
          <a:p>
            <a:pPr indent="0" lvl="0" marL="0" rtl="0" algn="l">
              <a:spcBef>
                <a:spcPts val="0"/>
              </a:spcBef>
              <a:spcAft>
                <a:spcPts val="0"/>
              </a:spcAft>
              <a:buNone/>
            </a:pPr>
            <a:r>
              <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Epoch 2 Batch 0 Loss 0.8414</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a:t>
            </a:r>
            <a:endParaRPr>
              <a:latin typeface="Consolas"/>
              <a:ea typeface="Consolas"/>
              <a:cs typeface="Consolas"/>
              <a:sym typeface="Consolas"/>
            </a:endParaRPr>
          </a:p>
        </p:txBody>
      </p:sp>
      <p:sp>
        <p:nvSpPr>
          <p:cNvPr id="350" name="Google Shape;350;p54"/>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 per epoch</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55"/>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Training the Model</a:t>
            </a:r>
            <a:r>
              <a:rPr b="1" lang="en" sz="2000">
                <a:solidFill>
                  <a:srgbClr val="FFFFFF"/>
                </a:solidFill>
                <a:latin typeface="Google Sans"/>
                <a:ea typeface="Google Sans"/>
                <a:cs typeface="Google Sans"/>
                <a:sym typeface="Google Sans"/>
              </a:rPr>
              <a:t> (5 of 5)</a:t>
            </a:r>
            <a:endParaRPr b="1" sz="2000">
              <a:solidFill>
                <a:srgbClr val="FFFFFF"/>
              </a:solidFill>
              <a:latin typeface="Google Sans"/>
              <a:ea typeface="Google Sans"/>
              <a:cs typeface="Google Sans"/>
              <a:sym typeface="Google Sans"/>
            </a:endParaRPr>
          </a:p>
        </p:txBody>
      </p:sp>
      <p:sp>
        <p:nvSpPr>
          <p:cNvPr id="356" name="Google Shape;356;p55"/>
          <p:cNvSpPr txBox="1"/>
          <p:nvPr/>
        </p:nvSpPr>
        <p:spPr>
          <a:xfrm>
            <a:off x="458825" y="934050"/>
            <a:ext cx="3636900" cy="2157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plt.plot(loss_plot)</a:t>
            </a:r>
            <a:endParaRPr sz="1800">
              <a:solidFill>
                <a:schemeClr val="dk1"/>
              </a:solidFill>
              <a:highlight>
                <a:srgbClr val="FFFFFE"/>
              </a:highlight>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plt.xlabel(</a:t>
            </a:r>
            <a:r>
              <a:rPr lang="en" sz="1800">
                <a:solidFill>
                  <a:srgbClr val="F06292"/>
                </a:solidFill>
                <a:latin typeface="Consolas"/>
                <a:ea typeface="Consolas"/>
                <a:cs typeface="Consolas"/>
                <a:sym typeface="Consolas"/>
              </a:rPr>
              <a:t>'Epochs'</a:t>
            </a: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a:p>
            <a:pPr indent="0" lvl="0" marL="0" rtl="0" algn="l">
              <a:lnSpc>
                <a:spcPct val="150000"/>
              </a:lnSpc>
              <a:spcBef>
                <a:spcPts val="0"/>
              </a:spcBef>
              <a:spcAft>
                <a:spcPts val="0"/>
              </a:spcAft>
              <a:buClr>
                <a:schemeClr val="dk1"/>
              </a:buClr>
              <a:buSzPts val="1100"/>
              <a:buFont typeface="Arial"/>
              <a:buNone/>
            </a:pPr>
            <a:r>
              <a:rPr lang="en" sz="1800">
                <a:solidFill>
                  <a:srgbClr val="FFFFFF"/>
                </a:solidFill>
                <a:latin typeface="Consolas"/>
                <a:ea typeface="Consolas"/>
                <a:cs typeface="Consolas"/>
                <a:sym typeface="Consolas"/>
              </a:rPr>
              <a:t>plt.ylabel(</a:t>
            </a:r>
            <a:r>
              <a:rPr lang="en" sz="1800">
                <a:solidFill>
                  <a:srgbClr val="F06292"/>
                </a:solidFill>
                <a:latin typeface="Consolas"/>
                <a:ea typeface="Consolas"/>
                <a:cs typeface="Consolas"/>
                <a:sym typeface="Consolas"/>
              </a:rPr>
              <a:t>'Loss'</a:t>
            </a:r>
            <a:r>
              <a:rPr lang="en" sz="1800">
                <a:solidFill>
                  <a:srgbClr val="FFFFFF"/>
                </a:solidFill>
                <a:latin typeface="Consolas"/>
                <a:ea typeface="Consolas"/>
                <a:cs typeface="Consolas"/>
                <a:sym typeface="Consolas"/>
              </a:rPr>
              <a:t>)</a:t>
            </a:r>
            <a:endParaRPr sz="1800">
              <a:solidFill>
                <a:schemeClr val="dk1"/>
              </a:solidFill>
              <a:highlight>
                <a:srgbClr val="FFFFFE"/>
              </a:highlight>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plt.title(</a:t>
            </a:r>
            <a:r>
              <a:rPr lang="en" sz="1800">
                <a:solidFill>
                  <a:srgbClr val="F06292"/>
                </a:solidFill>
                <a:latin typeface="Consolas"/>
                <a:ea typeface="Consolas"/>
                <a:cs typeface="Consolas"/>
                <a:sym typeface="Consolas"/>
              </a:rPr>
              <a:t>'Loss Plot'</a:t>
            </a:r>
            <a:r>
              <a:rPr lang="en" sz="1800">
                <a:solidFill>
                  <a:srgbClr val="FFFFFF"/>
                </a:solidFill>
                <a:latin typeface="Consolas"/>
                <a:ea typeface="Consolas"/>
                <a:cs typeface="Consolas"/>
                <a:sym typeface="Consolas"/>
              </a:rPr>
              <a:t>)</a:t>
            </a:r>
            <a:endParaRPr sz="1800">
              <a:solidFill>
                <a:schemeClr val="dk1"/>
              </a:solidFill>
              <a:highlight>
                <a:srgbClr val="FFFFFE"/>
              </a:highlight>
              <a:latin typeface="Consolas"/>
              <a:ea typeface="Consolas"/>
              <a:cs typeface="Consolas"/>
              <a:sym typeface="Consolas"/>
            </a:endParaRPr>
          </a:p>
          <a:p>
            <a:pPr indent="0" lvl="0" marL="0" marR="0" rtl="0" algn="l">
              <a:lnSpc>
                <a:spcPct val="150000"/>
              </a:lnSpc>
              <a:spcBef>
                <a:spcPts val="0"/>
              </a:spcBef>
              <a:spcAft>
                <a:spcPts val="0"/>
              </a:spcAft>
              <a:buNone/>
            </a:pPr>
            <a:r>
              <a:rPr lang="en" sz="1800">
                <a:solidFill>
                  <a:srgbClr val="FFFFFF"/>
                </a:solidFill>
                <a:latin typeface="Consolas"/>
                <a:ea typeface="Consolas"/>
                <a:cs typeface="Consolas"/>
                <a:sym typeface="Consolas"/>
              </a:rPr>
              <a:t>plt.show()</a:t>
            </a:r>
            <a:endParaRPr sz="18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a:solidFill>
                <a:srgbClr val="FFFFFF"/>
              </a:solidFill>
              <a:latin typeface="Consolas"/>
              <a:ea typeface="Consolas"/>
              <a:cs typeface="Consolas"/>
              <a:sym typeface="Consolas"/>
            </a:endParaRPr>
          </a:p>
        </p:txBody>
      </p:sp>
      <p:grpSp>
        <p:nvGrpSpPr>
          <p:cNvPr id="357" name="Google Shape;357;p55"/>
          <p:cNvGrpSpPr/>
          <p:nvPr/>
        </p:nvGrpSpPr>
        <p:grpSpPr>
          <a:xfrm>
            <a:off x="4572000" y="1066800"/>
            <a:ext cx="4191000" cy="3173400"/>
            <a:chOff x="4572000" y="1066800"/>
            <a:chExt cx="4191000" cy="3173400"/>
          </a:xfrm>
        </p:grpSpPr>
        <p:sp>
          <p:nvSpPr>
            <p:cNvPr id="358" name="Google Shape;358;p55"/>
            <p:cNvSpPr/>
            <p:nvPr/>
          </p:nvSpPr>
          <p:spPr>
            <a:xfrm>
              <a:off x="4572000" y="1066800"/>
              <a:ext cx="4191000" cy="3173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9" name="Google Shape;359;p55"/>
            <p:cNvPicPr preferRelativeResize="0"/>
            <p:nvPr/>
          </p:nvPicPr>
          <p:blipFill>
            <a:blip r:embed="rId3">
              <a:alphaModFix/>
            </a:blip>
            <a:stretch>
              <a:fillRect/>
            </a:stretch>
          </p:blipFill>
          <p:spPr>
            <a:xfrm>
              <a:off x="4795066" y="1329488"/>
              <a:ext cx="3744874" cy="2636926"/>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56"/>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p>
            <a:pPr indent="-342900" lvl="0" marL="457200" rtl="0" algn="l">
              <a:spcBef>
                <a:spcPts val="0"/>
              </a:spcBef>
              <a:spcAft>
                <a:spcPts val="0"/>
              </a:spcAft>
              <a:buSzPts val="1800"/>
              <a:buChar char="●"/>
            </a:pPr>
            <a:r>
              <a:rPr lang="en">
                <a:solidFill>
                  <a:srgbClr val="000000"/>
                </a:solidFill>
              </a:rPr>
              <a:t>Why did epoch 1 take longer than the others?</a:t>
            </a:r>
            <a:endParaRPr>
              <a:solidFill>
                <a:srgbClr val="000000"/>
              </a:solidFill>
            </a:endParaRPr>
          </a:p>
          <a:p>
            <a:pPr indent="0" lvl="0" marL="457200" rtl="0" algn="l">
              <a:spcBef>
                <a:spcPts val="0"/>
              </a:spcBef>
              <a:spcAft>
                <a:spcPts val="0"/>
              </a:spcAft>
              <a:buNone/>
            </a:pPr>
            <a:r>
              <a:t/>
            </a:r>
            <a:endParaRPr>
              <a:solidFill>
                <a:srgbClr val="000000"/>
              </a:solidFill>
            </a:endParaRPr>
          </a:p>
          <a:p>
            <a:pPr indent="-342900" lvl="0" marL="457200" rtl="0" algn="l">
              <a:spcBef>
                <a:spcPts val="0"/>
              </a:spcBef>
              <a:spcAft>
                <a:spcPts val="0"/>
              </a:spcAft>
              <a:buSzPts val="1800"/>
              <a:buChar char="●"/>
            </a:pPr>
            <a:r>
              <a:rPr lang="en">
                <a:solidFill>
                  <a:srgbClr val="000000"/>
                </a:solidFill>
              </a:rPr>
              <a:t>What is “loss”?</a:t>
            </a:r>
            <a:endParaRPr>
              <a:solidFill>
                <a:srgbClr val="000000"/>
              </a:solidFill>
            </a:endParaRPr>
          </a:p>
          <a:p>
            <a:pPr indent="0" lvl="0" marL="457200" rtl="0" algn="l">
              <a:spcBef>
                <a:spcPts val="0"/>
              </a:spcBef>
              <a:spcAft>
                <a:spcPts val="0"/>
              </a:spcAft>
              <a:buNone/>
            </a:pPr>
            <a:r>
              <a:t/>
            </a:r>
            <a:endParaRPr>
              <a:solidFill>
                <a:srgbClr val="000000"/>
              </a:solidFill>
            </a:endParaRPr>
          </a:p>
          <a:p>
            <a:pPr indent="-342900" lvl="0" marL="457200" rtl="0" algn="l">
              <a:spcBef>
                <a:spcPts val="0"/>
              </a:spcBef>
              <a:spcAft>
                <a:spcPts val="0"/>
              </a:spcAft>
              <a:buSzPts val="1800"/>
              <a:buChar char="●"/>
            </a:pPr>
            <a:r>
              <a:rPr lang="en">
                <a:solidFill>
                  <a:srgbClr val="000000"/>
                </a:solidFill>
              </a:rPr>
              <a:t>How might the loss change from epoch to epoch?</a:t>
            </a:r>
            <a:endParaRPr>
              <a:solidFill>
                <a:srgbClr val="000000"/>
              </a:solidFill>
            </a:endParaRPr>
          </a:p>
        </p:txBody>
      </p:sp>
      <p:sp>
        <p:nvSpPr>
          <p:cNvPr id="365" name="Google Shape;365;p56"/>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57"/>
          <p:cNvSpPr txBox="1"/>
          <p:nvPr/>
        </p:nvSpPr>
        <p:spPr>
          <a:xfrm>
            <a:off x="458825" y="934050"/>
            <a:ext cx="8399400" cy="3782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600">
                <a:solidFill>
                  <a:srgbClr val="4DD0E1"/>
                </a:solidFill>
                <a:latin typeface="Consolas"/>
                <a:ea typeface="Consolas"/>
                <a:cs typeface="Consolas"/>
                <a:sym typeface="Consolas"/>
              </a:rPr>
              <a:t>def</a:t>
            </a:r>
            <a:r>
              <a:rPr lang="en" sz="1600">
                <a:solidFill>
                  <a:srgbClr val="FFFFFF"/>
                </a:solidFill>
                <a:latin typeface="Consolas"/>
                <a:ea typeface="Consolas"/>
                <a:cs typeface="Consolas"/>
                <a:sym typeface="Consolas"/>
              </a:rPr>
              <a:t> evaluate(image):</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600">
                <a:solidFill>
                  <a:srgbClr val="FFFFFF"/>
                </a:solidFill>
                <a:latin typeface="Consolas"/>
                <a:ea typeface="Consolas"/>
                <a:cs typeface="Consolas"/>
                <a:sym typeface="Consolas"/>
              </a:rPr>
              <a:t>    attention_plot = np.zeros((max_length, attention_features_shape))</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hidden = decoder.reset_state(batch_size=</a:t>
            </a:r>
            <a:r>
              <a:rPr lang="en" sz="1600">
                <a:solidFill>
                  <a:srgbClr val="09885A"/>
                </a:solidFill>
                <a:latin typeface="Consolas"/>
                <a:ea typeface="Consolas"/>
                <a:cs typeface="Consolas"/>
                <a:sym typeface="Consolas"/>
              </a:rPr>
              <a:t>1</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temp_input = tf.expand_dims(load_image(image)[</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a:t>
            </a:r>
            <a:r>
              <a:rPr lang="en" sz="1600">
                <a:solidFill>
                  <a:srgbClr val="09885A"/>
                </a:solidFill>
                <a:latin typeface="Consolas"/>
                <a:ea typeface="Consolas"/>
                <a:cs typeface="Consolas"/>
                <a:sym typeface="Consolas"/>
              </a:rPr>
              <a:t> 0</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img_tensor_val = image_features_extract_model(temp_input)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img_tensor_val = tf.reshape(img_tensor_val,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(img_tensor_val.shape[</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 </a:t>
            </a:r>
            <a:r>
              <a:rPr lang="en" sz="1600">
                <a:solidFill>
                  <a:srgbClr val="09885A"/>
                </a:solidFill>
                <a:latin typeface="Consolas"/>
                <a:ea typeface="Consolas"/>
                <a:cs typeface="Consolas"/>
                <a:sym typeface="Consolas"/>
              </a:rPr>
              <a:t>-1</a:t>
            </a:r>
            <a:r>
              <a:rPr lang="en" sz="1600">
                <a:solidFill>
                  <a:srgbClr val="FFFFFF"/>
                </a:solidFill>
                <a:latin typeface="Consolas"/>
                <a:ea typeface="Consolas"/>
                <a:cs typeface="Consolas"/>
                <a:sym typeface="Consolas"/>
              </a:rPr>
              <a:t>,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img_tensor_val.shape[</a:t>
            </a:r>
            <a:r>
              <a:rPr lang="en" sz="1600">
                <a:solidFill>
                  <a:srgbClr val="09885A"/>
                </a:solidFill>
                <a:latin typeface="Consolas"/>
                <a:ea typeface="Consolas"/>
                <a:cs typeface="Consolas"/>
                <a:sym typeface="Consolas"/>
              </a:rPr>
              <a:t>3</a:t>
            </a:r>
            <a:r>
              <a:rPr lang="en" sz="1600">
                <a:solidFill>
                  <a:srgbClr val="FFFFFF"/>
                </a:solidFill>
                <a:latin typeface="Consolas"/>
                <a:ea typeface="Consolas"/>
                <a:cs typeface="Consolas"/>
                <a:sym typeface="Consolas"/>
              </a:rPr>
              <a:t>]))</a:t>
            </a:r>
            <a:endParaRPr sz="1600">
              <a:solidFill>
                <a:schemeClr val="dk1"/>
              </a:solidFill>
              <a:highlight>
                <a:srgbClr val="FFFFFE"/>
              </a:highlight>
              <a:latin typeface="Consolas"/>
              <a:ea typeface="Consolas"/>
              <a:cs typeface="Consolas"/>
              <a:sym typeface="Consolas"/>
            </a:endParaRPr>
          </a:p>
          <a:p>
            <a:pPr indent="0" lvl="0" marL="0" marR="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features = encoder(img_tensor_val)</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dec_input = tf.expand_dims([tokenizer.word_index[</a:t>
            </a:r>
            <a:r>
              <a:rPr lang="en" sz="1600">
                <a:solidFill>
                  <a:srgbClr val="F06292"/>
                </a:solidFill>
                <a:latin typeface="Consolas"/>
                <a:ea typeface="Consolas"/>
                <a:cs typeface="Consolas"/>
                <a:sym typeface="Consolas"/>
              </a:rPr>
              <a:t>'&lt;start&gt;'</a:t>
            </a:r>
            <a:r>
              <a:rPr lang="en" sz="1600">
                <a:solidFill>
                  <a:srgbClr val="FFFFFF"/>
                </a:solidFill>
                <a:latin typeface="Consolas"/>
                <a:ea typeface="Consolas"/>
                <a:cs typeface="Consolas"/>
                <a:sym typeface="Consolas"/>
              </a:rPr>
              <a:t>]], </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result = []</a:t>
            </a:r>
            <a:endParaRPr sz="1600">
              <a:solidFill>
                <a:srgbClr val="FFFFFF"/>
              </a:solidFill>
              <a:latin typeface="Consolas"/>
              <a:ea typeface="Consolas"/>
              <a:cs typeface="Consolas"/>
              <a:sym typeface="Consolas"/>
            </a:endParaRPr>
          </a:p>
        </p:txBody>
      </p:sp>
      <p:sp>
        <p:nvSpPr>
          <p:cNvPr id="371" name="Google Shape;371;p57"/>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Validating the Captions (1 of 4)</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8"/>
          <p:cNvSpPr txBox="1"/>
          <p:nvPr/>
        </p:nvSpPr>
        <p:spPr>
          <a:xfrm>
            <a:off x="458825" y="934050"/>
            <a:ext cx="8456700" cy="3782400"/>
          </a:xfrm>
          <a:prstGeom prst="rect">
            <a:avLst/>
          </a:prstGeom>
          <a:noFill/>
          <a:ln>
            <a:noFill/>
          </a:ln>
        </p:spPr>
        <p:txBody>
          <a:bodyPr anchorCtr="0" anchor="t" bIns="91425" lIns="91425" spcFirstLastPara="1" rIns="91425" wrap="square" tIns="91425">
            <a:noAutofit/>
          </a:bodyPr>
          <a:lstStyle/>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for</a:t>
            </a:r>
            <a:r>
              <a:rPr lang="en" sz="1600">
                <a:solidFill>
                  <a:srgbClr val="FFFFFF"/>
                </a:solidFill>
                <a:latin typeface="Consolas"/>
                <a:ea typeface="Consolas"/>
                <a:cs typeface="Consolas"/>
                <a:sym typeface="Consolas"/>
              </a:rPr>
              <a:t> i </a:t>
            </a:r>
            <a:r>
              <a:rPr lang="en" sz="1600">
                <a:solidFill>
                  <a:srgbClr val="4DD0E1"/>
                </a:solidFill>
                <a:latin typeface="Consolas"/>
                <a:ea typeface="Consolas"/>
                <a:cs typeface="Consolas"/>
                <a:sym typeface="Consolas"/>
              </a:rPr>
              <a:t>in</a:t>
            </a: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range</a:t>
            </a:r>
            <a:r>
              <a:rPr lang="en" sz="1600">
                <a:solidFill>
                  <a:srgbClr val="FFFFFF"/>
                </a:solidFill>
                <a:latin typeface="Consolas"/>
                <a:ea typeface="Consolas"/>
                <a:cs typeface="Consolas"/>
                <a:sym typeface="Consolas"/>
              </a:rPr>
              <a:t>(max_length):</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predictions, hidden, attention_weights = decoder(dec_input, </a:t>
            </a:r>
            <a:endParaRPr sz="16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600">
                <a:solidFill>
                  <a:srgbClr val="FFFFFF"/>
                </a:solidFill>
                <a:latin typeface="Consolas"/>
                <a:ea typeface="Consolas"/>
                <a:cs typeface="Consolas"/>
                <a:sym typeface="Consolas"/>
              </a:rPr>
              <a:t>                                                         Features, hidden)</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attention_plot[i] = tf.reshape(attention_weights, (</a:t>
            </a:r>
            <a:r>
              <a:rPr lang="en" sz="1600">
                <a:solidFill>
                  <a:srgbClr val="09885A"/>
                </a:solidFill>
                <a:latin typeface="Consolas"/>
                <a:ea typeface="Consolas"/>
                <a:cs typeface="Consolas"/>
                <a:sym typeface="Consolas"/>
              </a:rPr>
              <a:t>-1</a:t>
            </a:r>
            <a:r>
              <a:rPr lang="en" sz="1600">
                <a:solidFill>
                  <a:srgbClr val="FFFFFF"/>
                </a:solidFill>
                <a:latin typeface="Consolas"/>
                <a:ea typeface="Consolas"/>
                <a:cs typeface="Consolas"/>
                <a:sym typeface="Consolas"/>
              </a:rPr>
              <a:t>, )).numpy()</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predicted_id = tf.argmax(predictions[</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]).numpy()</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result.append(tokenizer.index_word[predicted_id])</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if</a:t>
            </a:r>
            <a:r>
              <a:rPr lang="en" sz="1600">
                <a:solidFill>
                  <a:srgbClr val="FFFFFF"/>
                </a:solidFill>
                <a:latin typeface="Consolas"/>
                <a:ea typeface="Consolas"/>
                <a:cs typeface="Consolas"/>
                <a:sym typeface="Consolas"/>
              </a:rPr>
              <a:t> tokenizer.index_word[predicted_id] == </a:t>
            </a:r>
            <a:r>
              <a:rPr lang="en" sz="1600">
                <a:solidFill>
                  <a:srgbClr val="F06292"/>
                </a:solidFill>
                <a:latin typeface="Consolas"/>
                <a:ea typeface="Consolas"/>
                <a:cs typeface="Consolas"/>
                <a:sym typeface="Consolas"/>
              </a:rPr>
              <a:t>'&lt;end&gt;'</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return</a:t>
            </a:r>
            <a:r>
              <a:rPr lang="en" sz="1600">
                <a:solidFill>
                  <a:srgbClr val="FFFFFF"/>
                </a:solidFill>
                <a:latin typeface="Consolas"/>
                <a:ea typeface="Consolas"/>
                <a:cs typeface="Consolas"/>
                <a:sym typeface="Consolas"/>
              </a:rPr>
              <a:t> result, attention_plot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dec_input = tf.expand_dims([predicted_id], </a:t>
            </a:r>
            <a:r>
              <a:rPr lang="en" sz="1600">
                <a:solidFill>
                  <a:srgbClr val="09885A"/>
                </a:solidFill>
                <a:latin typeface="Consolas"/>
                <a:ea typeface="Consolas"/>
                <a:cs typeface="Consolas"/>
                <a:sym typeface="Consolas"/>
              </a:rPr>
              <a:t>0</a:t>
            </a:r>
            <a:r>
              <a:rPr lang="en" sz="1600">
                <a:solidFill>
                  <a:srgbClr val="FFFFFF"/>
                </a:solidFill>
                <a:latin typeface="Consolas"/>
                <a:ea typeface="Consolas"/>
                <a:cs typeface="Consolas"/>
                <a:sym typeface="Consolas"/>
              </a:rPr>
              <a:t>)</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attention_plot = attention_plot[:</a:t>
            </a:r>
            <a:r>
              <a:rPr lang="en" sz="1600">
                <a:solidFill>
                  <a:srgbClr val="4DD0E1"/>
                </a:solidFill>
                <a:latin typeface="Consolas"/>
                <a:ea typeface="Consolas"/>
                <a:cs typeface="Consolas"/>
                <a:sym typeface="Consolas"/>
              </a:rPr>
              <a:t>len</a:t>
            </a:r>
            <a:r>
              <a:rPr lang="en" sz="1600">
                <a:solidFill>
                  <a:srgbClr val="FFFFFF"/>
                </a:solidFill>
                <a:latin typeface="Consolas"/>
                <a:ea typeface="Consolas"/>
                <a:cs typeface="Consolas"/>
                <a:sym typeface="Consolas"/>
              </a:rPr>
              <a:t>(result), :]</a:t>
            </a:r>
            <a:endParaRPr sz="1600">
              <a:solidFill>
                <a:srgbClr val="FFFFFF"/>
              </a:solidFill>
              <a:latin typeface="Consolas"/>
              <a:ea typeface="Consolas"/>
              <a:cs typeface="Consolas"/>
              <a:sym typeface="Consolas"/>
            </a:endParaRPr>
          </a:p>
          <a:p>
            <a:pPr indent="0" lvl="0" marL="0" marR="0" rtl="0" algn="l">
              <a:lnSpc>
                <a:spcPct val="130000"/>
              </a:lnSpc>
              <a:spcBef>
                <a:spcPts val="0"/>
              </a:spcBef>
              <a:spcAft>
                <a:spcPts val="0"/>
              </a:spcAft>
              <a:buNone/>
            </a:pPr>
            <a:r>
              <a:rPr lang="en" sz="1600">
                <a:solidFill>
                  <a:srgbClr val="FFFFFF"/>
                </a:solidFill>
                <a:latin typeface="Consolas"/>
                <a:ea typeface="Consolas"/>
                <a:cs typeface="Consolas"/>
                <a:sym typeface="Consolas"/>
              </a:rPr>
              <a:t>     </a:t>
            </a:r>
            <a:r>
              <a:rPr lang="en" sz="1600">
                <a:solidFill>
                  <a:srgbClr val="4DD0E1"/>
                </a:solidFill>
                <a:latin typeface="Consolas"/>
                <a:ea typeface="Consolas"/>
                <a:cs typeface="Consolas"/>
                <a:sym typeface="Consolas"/>
              </a:rPr>
              <a:t>return</a:t>
            </a:r>
            <a:r>
              <a:rPr lang="en" sz="1600">
                <a:solidFill>
                  <a:srgbClr val="FFFFFF"/>
                </a:solidFill>
                <a:latin typeface="Consolas"/>
                <a:ea typeface="Consolas"/>
                <a:cs typeface="Consolas"/>
                <a:sym typeface="Consolas"/>
              </a:rPr>
              <a:t> result, attention_plot</a:t>
            </a:r>
            <a:endParaRPr sz="1600">
              <a:solidFill>
                <a:srgbClr val="0000FF"/>
              </a:solidFill>
              <a:highlight>
                <a:srgbClr val="FFFFFE"/>
              </a:highlight>
              <a:latin typeface="Consolas"/>
              <a:ea typeface="Consolas"/>
              <a:cs typeface="Consolas"/>
              <a:sym typeface="Consolas"/>
            </a:endParaRPr>
          </a:p>
        </p:txBody>
      </p:sp>
      <p:sp>
        <p:nvSpPr>
          <p:cNvPr id="377" name="Google Shape;377;p58"/>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Validating the Captions</a:t>
            </a:r>
            <a:r>
              <a:rPr b="1" lang="en" sz="2000">
                <a:solidFill>
                  <a:srgbClr val="FFFFFF"/>
                </a:solidFill>
                <a:latin typeface="Google Sans"/>
                <a:ea typeface="Google Sans"/>
                <a:cs typeface="Google Sans"/>
                <a:sym typeface="Google Sans"/>
              </a:rPr>
              <a:t> (2 of 4)</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59"/>
          <p:cNvSpPr txBox="1"/>
          <p:nvPr/>
        </p:nvSpPr>
        <p:spPr>
          <a:xfrm>
            <a:off x="458825" y="934050"/>
            <a:ext cx="8456700" cy="3782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500">
                <a:solidFill>
                  <a:srgbClr val="4DD0E1"/>
                </a:solidFill>
                <a:latin typeface="Consolas"/>
                <a:ea typeface="Consolas"/>
                <a:cs typeface="Consolas"/>
                <a:sym typeface="Consolas"/>
              </a:rPr>
              <a:t>def</a:t>
            </a:r>
            <a:r>
              <a:rPr lang="en" sz="1500">
                <a:solidFill>
                  <a:srgbClr val="FFFFFF"/>
                </a:solidFill>
                <a:latin typeface="Consolas"/>
                <a:ea typeface="Consolas"/>
                <a:cs typeface="Consolas"/>
                <a:sym typeface="Consolas"/>
              </a:rPr>
              <a:t> plot_attention(image, result, attention_plot):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temp_image = np.array(Image.</a:t>
            </a:r>
            <a:r>
              <a:rPr lang="en" sz="1500">
                <a:solidFill>
                  <a:srgbClr val="4DD0E1"/>
                </a:solidFill>
                <a:latin typeface="Consolas"/>
                <a:ea typeface="Consolas"/>
                <a:cs typeface="Consolas"/>
                <a:sym typeface="Consolas"/>
              </a:rPr>
              <a:t>open</a:t>
            </a:r>
            <a:r>
              <a:rPr lang="en" sz="1500">
                <a:solidFill>
                  <a:srgbClr val="FFFFFF"/>
                </a:solidFill>
                <a:latin typeface="Consolas"/>
                <a:ea typeface="Consolas"/>
                <a:cs typeface="Consolas"/>
                <a:sym typeface="Consolas"/>
              </a:rPr>
              <a:t>(image))</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fig = plt.figure(figsize=(</a:t>
            </a:r>
            <a:r>
              <a:rPr lang="en" sz="1500">
                <a:solidFill>
                  <a:srgbClr val="09885A"/>
                </a:solidFill>
                <a:latin typeface="Consolas"/>
                <a:ea typeface="Consolas"/>
                <a:cs typeface="Consolas"/>
                <a:sym typeface="Consolas"/>
              </a:rPr>
              <a:t>10</a:t>
            </a:r>
            <a:r>
              <a:rPr lang="en" sz="1500">
                <a:solidFill>
                  <a:srgbClr val="FFFFFF"/>
                </a:solidFill>
                <a:latin typeface="Consolas"/>
                <a:ea typeface="Consolas"/>
                <a:cs typeface="Consolas"/>
                <a:sym typeface="Consolas"/>
              </a:rPr>
              <a:t>, </a:t>
            </a:r>
            <a:r>
              <a:rPr lang="en" sz="1500">
                <a:solidFill>
                  <a:srgbClr val="09885A"/>
                </a:solidFill>
                <a:latin typeface="Consolas"/>
                <a:ea typeface="Consolas"/>
                <a:cs typeface="Consolas"/>
                <a:sym typeface="Consolas"/>
              </a:rPr>
              <a:t>10</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len_result = </a:t>
            </a:r>
            <a:r>
              <a:rPr lang="en" sz="1500">
                <a:solidFill>
                  <a:srgbClr val="4DD0E1"/>
                </a:solidFill>
                <a:latin typeface="Consolas"/>
                <a:ea typeface="Consolas"/>
                <a:cs typeface="Consolas"/>
                <a:sym typeface="Consolas"/>
              </a:rPr>
              <a:t>len</a:t>
            </a:r>
            <a:r>
              <a:rPr lang="en" sz="1500">
                <a:solidFill>
                  <a:srgbClr val="FFFFFF"/>
                </a:solidFill>
                <a:latin typeface="Consolas"/>
                <a:ea typeface="Consolas"/>
                <a:cs typeface="Consolas"/>
                <a:sym typeface="Consolas"/>
              </a:rPr>
              <a:t>(result)</a:t>
            </a:r>
            <a:endParaRPr sz="1500">
              <a:solidFill>
                <a:srgbClr val="4DD0E1"/>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4DD0E1"/>
                </a:solidFill>
                <a:latin typeface="Consolas"/>
                <a:ea typeface="Consolas"/>
                <a:cs typeface="Consolas"/>
                <a:sym typeface="Consolas"/>
              </a:rPr>
              <a:t>   for</a:t>
            </a:r>
            <a:r>
              <a:rPr lang="en" sz="1500">
                <a:solidFill>
                  <a:srgbClr val="FFFFFF"/>
                </a:solidFill>
                <a:latin typeface="Consolas"/>
                <a:ea typeface="Consolas"/>
                <a:cs typeface="Consolas"/>
                <a:sym typeface="Consolas"/>
              </a:rPr>
              <a:t> l </a:t>
            </a:r>
            <a:r>
              <a:rPr lang="en" sz="1500">
                <a:solidFill>
                  <a:srgbClr val="4DD0E1"/>
                </a:solidFill>
                <a:latin typeface="Consolas"/>
                <a:ea typeface="Consolas"/>
                <a:cs typeface="Consolas"/>
                <a:sym typeface="Consolas"/>
              </a:rPr>
              <a:t>in</a:t>
            </a: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range</a:t>
            </a:r>
            <a:r>
              <a:rPr lang="en" sz="1500">
                <a:solidFill>
                  <a:srgbClr val="FFFFFF"/>
                </a:solidFill>
                <a:latin typeface="Consolas"/>
                <a:ea typeface="Consolas"/>
                <a:cs typeface="Consolas"/>
                <a:sym typeface="Consolas"/>
              </a:rPr>
              <a:t>(len_result):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temp_att = np.resize(attention_plot[l], (</a:t>
            </a:r>
            <a:r>
              <a:rPr lang="en" sz="1500">
                <a:solidFill>
                  <a:srgbClr val="09885A"/>
                </a:solidFill>
                <a:latin typeface="Consolas"/>
                <a:ea typeface="Consolas"/>
                <a:cs typeface="Consolas"/>
                <a:sym typeface="Consolas"/>
              </a:rPr>
              <a:t>8</a:t>
            </a:r>
            <a:r>
              <a:rPr lang="en" sz="1500">
                <a:solidFill>
                  <a:srgbClr val="FFFFFF"/>
                </a:solidFill>
                <a:latin typeface="Consolas"/>
                <a:ea typeface="Consolas"/>
                <a:cs typeface="Consolas"/>
                <a:sym typeface="Consolas"/>
              </a:rPr>
              <a:t>, </a:t>
            </a:r>
            <a:r>
              <a:rPr lang="en" sz="1500">
                <a:solidFill>
                  <a:srgbClr val="09885A"/>
                </a:solidFill>
                <a:latin typeface="Consolas"/>
                <a:ea typeface="Consolas"/>
                <a:cs typeface="Consolas"/>
                <a:sym typeface="Consolas"/>
              </a:rPr>
              <a:t>8</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ax = fig.add_subplot(len_result//</a:t>
            </a:r>
            <a:r>
              <a:rPr lang="en" sz="1500">
                <a:solidFill>
                  <a:srgbClr val="09885A"/>
                </a:solidFill>
                <a:latin typeface="Consolas"/>
                <a:ea typeface="Consolas"/>
                <a:cs typeface="Consolas"/>
                <a:sym typeface="Consolas"/>
              </a:rPr>
              <a:t>2</a:t>
            </a:r>
            <a:r>
              <a:rPr lang="en" sz="1500">
                <a:solidFill>
                  <a:srgbClr val="FFFFFF"/>
                </a:solidFill>
                <a:latin typeface="Consolas"/>
                <a:ea typeface="Consolas"/>
                <a:cs typeface="Consolas"/>
                <a:sym typeface="Consolas"/>
              </a:rPr>
              <a:t>, len_result//</a:t>
            </a:r>
            <a:r>
              <a:rPr lang="en" sz="1500">
                <a:solidFill>
                  <a:srgbClr val="09885A"/>
                </a:solidFill>
                <a:latin typeface="Consolas"/>
                <a:ea typeface="Consolas"/>
                <a:cs typeface="Consolas"/>
                <a:sym typeface="Consolas"/>
              </a:rPr>
              <a:t>2</a:t>
            </a:r>
            <a:r>
              <a:rPr lang="en" sz="1500">
                <a:solidFill>
                  <a:srgbClr val="FFFFFF"/>
                </a:solidFill>
                <a:latin typeface="Consolas"/>
                <a:ea typeface="Consolas"/>
                <a:cs typeface="Consolas"/>
                <a:sym typeface="Consolas"/>
              </a:rPr>
              <a:t>, l+</a:t>
            </a:r>
            <a:r>
              <a:rPr lang="en" sz="1500">
                <a:solidFill>
                  <a:srgbClr val="09885A"/>
                </a:solidFill>
                <a:latin typeface="Consolas"/>
                <a:ea typeface="Consolas"/>
                <a:cs typeface="Consolas"/>
                <a:sym typeface="Consolas"/>
              </a:rPr>
              <a:t>1</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ax.set_title(result[l])</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img = ax.imshow(temp_image)</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ax.imshow(temp_att, cmap=</a:t>
            </a:r>
            <a:r>
              <a:rPr lang="en" sz="1500">
                <a:solidFill>
                  <a:srgbClr val="F06292"/>
                </a:solidFill>
                <a:latin typeface="Consolas"/>
                <a:ea typeface="Consolas"/>
                <a:cs typeface="Consolas"/>
                <a:sym typeface="Consolas"/>
              </a:rPr>
              <a:t>'gray'</a:t>
            </a:r>
            <a:r>
              <a:rPr lang="en" sz="1500">
                <a:solidFill>
                  <a:srgbClr val="FFFFFF"/>
                </a:solidFill>
                <a:latin typeface="Consolas"/>
                <a:ea typeface="Consolas"/>
                <a:cs typeface="Consolas"/>
                <a:sym typeface="Consolas"/>
              </a:rPr>
              <a:t>, alpha=</a:t>
            </a:r>
            <a:r>
              <a:rPr lang="en" sz="1500">
                <a:solidFill>
                  <a:srgbClr val="09885A"/>
                </a:solidFill>
                <a:latin typeface="Consolas"/>
                <a:ea typeface="Consolas"/>
                <a:cs typeface="Consolas"/>
                <a:sym typeface="Consolas"/>
              </a:rPr>
              <a:t>0.6</a:t>
            </a:r>
            <a:r>
              <a:rPr lang="en" sz="1500">
                <a:solidFill>
                  <a:srgbClr val="FFFFFF"/>
                </a:solidFill>
                <a:latin typeface="Consolas"/>
                <a:ea typeface="Consolas"/>
                <a:cs typeface="Consolas"/>
                <a:sym typeface="Consolas"/>
              </a:rPr>
              <a:t>, extent=img.get_extent())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500">
                <a:solidFill>
                  <a:srgbClr val="FFFFFF"/>
                </a:solidFill>
                <a:latin typeface="Consolas"/>
                <a:ea typeface="Consolas"/>
                <a:cs typeface="Consolas"/>
                <a:sym typeface="Consolas"/>
              </a:rPr>
              <a:t>   plt.tight_layout()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plt.show()</a:t>
            </a:r>
            <a:endParaRPr sz="1500">
              <a:solidFill>
                <a:srgbClr val="FFFFFF"/>
              </a:solidFill>
              <a:latin typeface="Consolas"/>
              <a:ea typeface="Consolas"/>
              <a:cs typeface="Consolas"/>
              <a:sym typeface="Consolas"/>
            </a:endParaRPr>
          </a:p>
        </p:txBody>
      </p:sp>
      <p:sp>
        <p:nvSpPr>
          <p:cNvPr id="383" name="Google Shape;383;p59"/>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Google Sans"/>
                <a:ea typeface="Google Sans"/>
                <a:cs typeface="Google Sans"/>
                <a:sym typeface="Google Sans"/>
              </a:rPr>
              <a:t>Validating the Captions</a:t>
            </a:r>
            <a:r>
              <a:rPr b="1" lang="en" sz="2000">
                <a:solidFill>
                  <a:srgbClr val="FFFFFF"/>
                </a:solidFill>
                <a:latin typeface="Google Sans"/>
                <a:ea typeface="Google Sans"/>
                <a:cs typeface="Google Sans"/>
                <a:sym typeface="Google Sans"/>
              </a:rPr>
              <a:t> (3 of 4)</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4"/>
          <p:cNvSpPr txBox="1"/>
          <p:nvPr/>
        </p:nvSpPr>
        <p:spPr>
          <a:xfrm>
            <a:off x="458825" y="934050"/>
            <a:ext cx="8375400" cy="38055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300">
                <a:solidFill>
                  <a:srgbClr val="FFFFFF"/>
                </a:solidFill>
                <a:latin typeface="Consolas"/>
                <a:ea typeface="Consolas"/>
                <a:cs typeface="Consolas"/>
                <a:sym typeface="Consolas"/>
              </a:rPr>
              <a:t>annotation_zip = tf.keras.utils.get_file(</a:t>
            </a:r>
            <a:r>
              <a:rPr lang="en" sz="1300">
                <a:solidFill>
                  <a:srgbClr val="F06292"/>
                </a:solidFill>
                <a:latin typeface="Consolas"/>
                <a:ea typeface="Consolas"/>
                <a:cs typeface="Consolas"/>
                <a:sym typeface="Consolas"/>
              </a:rPr>
              <a:t>'captions.zip'</a:t>
            </a: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    cache_subdir=os.path.abspath(</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a:t>
            </a:r>
            <a:r>
              <a:rPr lang="en" sz="1300">
                <a:solidFill>
                  <a:srgbClr val="FFFFFF"/>
                </a:solidFill>
                <a:latin typeface="Consolas"/>
                <a:ea typeface="Consolas"/>
                <a:cs typeface="Consolas"/>
                <a:sym typeface="Consolas"/>
              </a:rPr>
              <a:t>,</a:t>
            </a:r>
            <a:endParaRPr sz="13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FF"/>
                </a:solidFill>
                <a:latin typeface="Consolas"/>
                <a:ea typeface="Consolas"/>
                <a:cs typeface="Consolas"/>
                <a:sym typeface="Consolas"/>
              </a:rPr>
              <a:t>  </a:t>
            </a:r>
            <a:r>
              <a:rPr lang="en" sz="1300">
                <a:solidFill>
                  <a:srgbClr val="FFFFFF"/>
                </a:solidFill>
                <a:latin typeface="Consolas"/>
                <a:ea typeface="Consolas"/>
                <a:cs typeface="Consolas"/>
                <a:sym typeface="Consolas"/>
              </a:rPr>
              <a:t>origin =</a:t>
            </a:r>
            <a:r>
              <a:rPr lang="en" sz="1300">
                <a:solidFill>
                  <a:srgbClr val="F06292"/>
                </a:solidFill>
                <a:latin typeface="Consolas"/>
                <a:ea typeface="Consolas"/>
                <a:cs typeface="Consolas"/>
                <a:sym typeface="Consolas"/>
              </a:rPr>
              <a:t> '</a:t>
            </a:r>
            <a:r>
              <a:rPr lang="en" sz="1300">
                <a:solidFill>
                  <a:srgbClr val="F06292"/>
                </a:solidFill>
                <a:uFill>
                  <a:noFill/>
                </a:uFill>
                <a:latin typeface="Consolas"/>
                <a:ea typeface="Consolas"/>
                <a:cs typeface="Consolas"/>
                <a:sym typeface="Consolas"/>
                <a:hlinkClick r:id="rId3"/>
              </a:rPr>
              <a:t>http://images.cocodataset.org/annotations/annotations_trainval2014.zip</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    extract = </a:t>
            </a:r>
            <a:r>
              <a:rPr lang="en" sz="1300">
                <a:solidFill>
                  <a:srgbClr val="4DD0E1"/>
                </a:solidFill>
                <a:latin typeface="Consolas"/>
                <a:ea typeface="Consolas"/>
                <a:cs typeface="Consolas"/>
                <a:sym typeface="Consolas"/>
              </a:rPr>
              <a:t>True</a:t>
            </a: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annotation_file = os.path.dirname(annotation_zip) +</a:t>
            </a:r>
            <a:r>
              <a:rPr lang="en" sz="1300">
                <a:solidFill>
                  <a:srgbClr val="F06292"/>
                </a:solidFill>
                <a:latin typeface="Consolas"/>
                <a:ea typeface="Consolas"/>
                <a:cs typeface="Consolas"/>
                <a:sym typeface="Consolas"/>
              </a:rPr>
              <a:t> '/annotations/captions_train2014.json'</a:t>
            </a:r>
            <a:endParaRPr sz="1300">
              <a:solidFill>
                <a:srgbClr val="A31515"/>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t/>
            </a:r>
            <a:endParaRPr sz="13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name_of_zip =</a:t>
            </a:r>
            <a:r>
              <a:rPr lang="en" sz="1300">
                <a:solidFill>
                  <a:srgbClr val="F06292"/>
                </a:solidFill>
                <a:latin typeface="Consolas"/>
                <a:ea typeface="Consolas"/>
                <a:cs typeface="Consolas"/>
                <a:sym typeface="Consolas"/>
              </a:rPr>
              <a:t> 'train2014.zip'</a:t>
            </a:r>
            <a:endParaRPr sz="1300">
              <a:solidFill>
                <a:srgbClr val="A31515"/>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4DD0E1"/>
                </a:solidFill>
                <a:latin typeface="Consolas"/>
                <a:ea typeface="Consolas"/>
                <a:cs typeface="Consolas"/>
                <a:sym typeface="Consolas"/>
              </a:rPr>
              <a:t>if not</a:t>
            </a:r>
            <a:r>
              <a:rPr lang="en" sz="1300">
                <a:solidFill>
                  <a:srgbClr val="FFFFFF"/>
                </a:solidFill>
                <a:latin typeface="Consolas"/>
                <a:ea typeface="Consolas"/>
                <a:cs typeface="Consolas"/>
                <a:sym typeface="Consolas"/>
              </a:rPr>
              <a:t> os.path.exists(os.path.abspath(</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 + </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 + name_of_zip):</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    image_zip = tf.keras.utils.get_file(name_of_zip, cache_subdir=os.path.abspath(</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        origin = '</a:t>
            </a:r>
            <a:r>
              <a:rPr lang="en" sz="1300">
                <a:solidFill>
                  <a:srgbClr val="FFFFFF"/>
                </a:solidFill>
                <a:uFill>
                  <a:noFill/>
                </a:uFill>
                <a:latin typeface="Consolas"/>
                <a:ea typeface="Consolas"/>
                <a:cs typeface="Consolas"/>
                <a:sym typeface="Consolas"/>
                <a:hlinkClick r:id="rId4"/>
              </a:rPr>
              <a:t>http://images.cocodataset.org/zips/train2014.zip</a:t>
            </a:r>
            <a:r>
              <a:rPr lang="en" sz="1300">
                <a:solidFill>
                  <a:srgbClr val="FFFFFF"/>
                </a:solidFill>
                <a:latin typeface="Consolas"/>
                <a:ea typeface="Consolas"/>
                <a:cs typeface="Consolas"/>
                <a:sym typeface="Consolas"/>
              </a:rPr>
              <a:t>', extract = True)</a:t>
            </a:r>
            <a:endParaRPr sz="1300">
              <a:solidFill>
                <a:srgbClr val="FFFFFF"/>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FFFFFF"/>
                </a:solidFill>
                <a:latin typeface="Consolas"/>
                <a:ea typeface="Consolas"/>
                <a:cs typeface="Consolas"/>
                <a:sym typeface="Consolas"/>
              </a:rPr>
              <a:t> PATH = os.path.dirname(image_zip) +</a:t>
            </a:r>
            <a:r>
              <a:rPr lang="en" sz="1300">
                <a:solidFill>
                  <a:srgbClr val="F06292"/>
                </a:solidFill>
                <a:latin typeface="Consolas"/>
                <a:ea typeface="Consolas"/>
                <a:cs typeface="Consolas"/>
                <a:sym typeface="Consolas"/>
              </a:rPr>
              <a:t> '/train2014/'</a:t>
            </a:r>
            <a:endParaRPr sz="1300">
              <a:solidFill>
                <a:srgbClr val="F06292"/>
              </a:solidFill>
              <a:latin typeface="Consolas"/>
              <a:ea typeface="Consolas"/>
              <a:cs typeface="Consolas"/>
              <a:sym typeface="Consolas"/>
            </a:endParaRPr>
          </a:p>
          <a:p>
            <a:pPr indent="0" lvl="0" marL="0" rtl="0" algn="l">
              <a:lnSpc>
                <a:spcPct val="130000"/>
              </a:lnSpc>
              <a:spcBef>
                <a:spcPts val="0"/>
              </a:spcBef>
              <a:spcAft>
                <a:spcPts val="0"/>
              </a:spcAft>
              <a:buClr>
                <a:schemeClr val="dk1"/>
              </a:buClr>
              <a:buSzPts val="1100"/>
              <a:buFont typeface="Arial"/>
              <a:buNone/>
            </a:pPr>
            <a:r>
              <a:rPr lang="en" sz="1300">
                <a:solidFill>
                  <a:srgbClr val="4DD0E1"/>
                </a:solidFill>
                <a:latin typeface="Consolas"/>
                <a:ea typeface="Consolas"/>
                <a:cs typeface="Consolas"/>
                <a:sym typeface="Consolas"/>
              </a:rPr>
              <a:t>else:</a:t>
            </a:r>
            <a:endParaRPr sz="1300">
              <a:solidFill>
                <a:schemeClr val="dk1"/>
              </a:solidFill>
              <a:highlight>
                <a:srgbClr val="FFFFFE"/>
              </a:highlight>
              <a:latin typeface="Consolas"/>
              <a:ea typeface="Consolas"/>
              <a:cs typeface="Consolas"/>
              <a:sym typeface="Consolas"/>
            </a:endParaRPr>
          </a:p>
          <a:p>
            <a:pPr indent="0" lvl="0" marL="0" rtl="0" algn="l">
              <a:lnSpc>
                <a:spcPct val="130000"/>
              </a:lnSpc>
              <a:spcBef>
                <a:spcPts val="0"/>
              </a:spcBef>
              <a:spcAft>
                <a:spcPts val="0"/>
              </a:spcAft>
              <a:buNone/>
            </a:pPr>
            <a:r>
              <a:rPr lang="en" sz="1300">
                <a:solidFill>
                  <a:srgbClr val="FFFFFF"/>
                </a:solidFill>
                <a:latin typeface="Consolas"/>
                <a:ea typeface="Consolas"/>
                <a:cs typeface="Consolas"/>
                <a:sym typeface="Consolas"/>
              </a:rPr>
              <a:t> PATH = os.path.abspath</a:t>
            </a:r>
            <a:r>
              <a:rPr lang="en" sz="1300">
                <a:solidFill>
                  <a:srgbClr val="FFFFFF"/>
                </a:solidFill>
                <a:latin typeface="Consolas"/>
                <a:ea typeface="Consolas"/>
                <a:cs typeface="Consolas"/>
                <a:sym typeface="Consolas"/>
              </a:rPr>
              <a:t>(</a:t>
            </a:r>
            <a:r>
              <a:rPr lang="en" sz="1300">
                <a:solidFill>
                  <a:srgbClr val="F06292"/>
                </a:solidFill>
                <a:latin typeface="Consolas"/>
                <a:ea typeface="Consolas"/>
                <a:cs typeface="Consolas"/>
                <a:sym typeface="Consolas"/>
              </a:rPr>
              <a:t>'.'</a:t>
            </a:r>
            <a:r>
              <a:rPr lang="en" sz="1300">
                <a:solidFill>
                  <a:srgbClr val="FFFFFF"/>
                </a:solidFill>
                <a:latin typeface="Consolas"/>
                <a:ea typeface="Consolas"/>
                <a:cs typeface="Consolas"/>
                <a:sym typeface="Consolas"/>
              </a:rPr>
              <a:t>) +</a:t>
            </a:r>
            <a:r>
              <a:rPr lang="en" sz="1300">
                <a:solidFill>
                  <a:srgbClr val="F06292"/>
                </a:solidFill>
                <a:latin typeface="Consolas"/>
                <a:ea typeface="Consolas"/>
                <a:cs typeface="Consolas"/>
                <a:sym typeface="Consolas"/>
              </a:rPr>
              <a:t> '/train2014/'</a:t>
            </a:r>
            <a:endParaRPr sz="1300">
              <a:solidFill>
                <a:srgbClr val="F06292"/>
              </a:solidFill>
              <a:latin typeface="Consolas"/>
              <a:ea typeface="Consolas"/>
              <a:cs typeface="Consolas"/>
              <a:sym typeface="Consolas"/>
            </a:endParaRPr>
          </a:p>
        </p:txBody>
      </p:sp>
      <p:sp>
        <p:nvSpPr>
          <p:cNvPr id="130" name="Google Shape;130;p24"/>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Download</a:t>
            </a:r>
            <a:r>
              <a:rPr b="1" lang="en" sz="2000">
                <a:solidFill>
                  <a:srgbClr val="FFFFFF"/>
                </a:solidFill>
                <a:latin typeface="Google Sans"/>
                <a:ea typeface="Google Sans"/>
                <a:cs typeface="Google Sans"/>
                <a:sym typeface="Google Sans"/>
              </a:rPr>
              <a:t> the MS-COCO Dataset</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60"/>
          <p:cNvSpPr txBox="1"/>
          <p:nvPr/>
        </p:nvSpPr>
        <p:spPr>
          <a:xfrm>
            <a:off x="458825" y="934050"/>
            <a:ext cx="8456700" cy="3782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rid = np.random.randint(</a:t>
            </a:r>
            <a:r>
              <a:rPr lang="en" sz="1500">
                <a:solidFill>
                  <a:srgbClr val="09885A"/>
                </a:solidFill>
                <a:latin typeface="Consolas"/>
                <a:ea typeface="Consolas"/>
                <a:cs typeface="Consolas"/>
                <a:sym typeface="Consolas"/>
              </a:rPr>
              <a:t>0</a:t>
            </a: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len</a:t>
            </a:r>
            <a:r>
              <a:rPr lang="en" sz="1500">
                <a:solidFill>
                  <a:srgbClr val="FFFFFF"/>
                </a:solidFill>
                <a:latin typeface="Consolas"/>
                <a:ea typeface="Consolas"/>
                <a:cs typeface="Consolas"/>
                <a:sym typeface="Consolas"/>
              </a:rPr>
              <a:t>(img_name_val))</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image = img_name_val[rid]</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real_caption = </a:t>
            </a:r>
            <a:r>
              <a:rPr lang="en" sz="1500">
                <a:solidFill>
                  <a:srgbClr val="F06292"/>
                </a:solidFill>
                <a:latin typeface="Consolas"/>
                <a:ea typeface="Consolas"/>
                <a:cs typeface="Consolas"/>
                <a:sym typeface="Consolas"/>
              </a:rPr>
              <a:t>' '</a:t>
            </a:r>
            <a:r>
              <a:rPr lang="en" sz="1500">
                <a:solidFill>
                  <a:srgbClr val="FFFFFF"/>
                </a:solidFill>
                <a:latin typeface="Consolas"/>
                <a:ea typeface="Consolas"/>
                <a:cs typeface="Consolas"/>
                <a:sym typeface="Consolas"/>
              </a:rPr>
              <a:t>.join([tokenizer.index_word[i]</a:t>
            </a:r>
            <a:r>
              <a:rPr lang="en" sz="1500">
                <a:solidFill>
                  <a:schemeClr val="dk1"/>
                </a:solidFill>
                <a:highlight>
                  <a:srgbClr val="FFFFFE"/>
                </a:highlight>
                <a:latin typeface="Consolas"/>
                <a:ea typeface="Consolas"/>
                <a:cs typeface="Consolas"/>
                <a:sym typeface="Consolas"/>
              </a:rPr>
              <a:t> </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for</a:t>
            </a:r>
            <a:r>
              <a:rPr lang="en" sz="1500">
                <a:solidFill>
                  <a:srgbClr val="FFFFFF"/>
                </a:solidFill>
                <a:latin typeface="Consolas"/>
                <a:ea typeface="Consolas"/>
                <a:cs typeface="Consolas"/>
                <a:sym typeface="Consolas"/>
              </a:rPr>
              <a:t> i</a:t>
            </a:r>
            <a:r>
              <a:rPr lang="en" sz="1500">
                <a:solidFill>
                  <a:srgbClr val="4DD0E1"/>
                </a:solidFill>
                <a:latin typeface="Consolas"/>
                <a:ea typeface="Consolas"/>
                <a:cs typeface="Consolas"/>
                <a:sym typeface="Consolas"/>
              </a:rPr>
              <a:t> in</a:t>
            </a:r>
            <a:r>
              <a:rPr lang="en" sz="1500">
                <a:solidFill>
                  <a:srgbClr val="FFFFFF"/>
                </a:solidFill>
                <a:latin typeface="Consolas"/>
                <a:ea typeface="Consolas"/>
                <a:cs typeface="Consolas"/>
                <a:sym typeface="Consolas"/>
              </a:rPr>
              <a:t> cap_val[rid] </a:t>
            </a:r>
            <a:r>
              <a:rPr lang="en" sz="1500">
                <a:solidFill>
                  <a:srgbClr val="4DD0E1"/>
                </a:solidFill>
                <a:latin typeface="Consolas"/>
                <a:ea typeface="Consolas"/>
                <a:cs typeface="Consolas"/>
                <a:sym typeface="Consolas"/>
              </a:rPr>
              <a:t>if</a:t>
            </a:r>
            <a:r>
              <a:rPr lang="en" sz="1500">
                <a:solidFill>
                  <a:srgbClr val="FFFFFF"/>
                </a:solidFill>
                <a:latin typeface="Consolas"/>
                <a:ea typeface="Consolas"/>
                <a:cs typeface="Consolas"/>
                <a:sym typeface="Consolas"/>
              </a:rPr>
              <a:t> i </a:t>
            </a:r>
            <a:r>
              <a:rPr lang="en" sz="1500">
                <a:solidFill>
                  <a:srgbClr val="4DD0E1"/>
                </a:solidFill>
                <a:latin typeface="Consolas"/>
                <a:ea typeface="Consolas"/>
                <a:cs typeface="Consolas"/>
                <a:sym typeface="Consolas"/>
              </a:rPr>
              <a:t>not</a:t>
            </a:r>
            <a:r>
              <a:rPr lang="en" sz="1500">
                <a:solidFill>
                  <a:srgbClr val="FFFFFF"/>
                </a:solidFill>
                <a:latin typeface="Consolas"/>
                <a:ea typeface="Consolas"/>
                <a:cs typeface="Consolas"/>
                <a:sym typeface="Consolas"/>
              </a:rPr>
              <a:t> </a:t>
            </a:r>
            <a:r>
              <a:rPr lang="en" sz="1500">
                <a:solidFill>
                  <a:srgbClr val="4DD0E1"/>
                </a:solidFill>
                <a:latin typeface="Consolas"/>
                <a:ea typeface="Consolas"/>
                <a:cs typeface="Consolas"/>
                <a:sym typeface="Consolas"/>
              </a:rPr>
              <a:t>i</a:t>
            </a:r>
            <a:r>
              <a:rPr lang="en" sz="1500">
                <a:solidFill>
                  <a:srgbClr val="4DD0E1"/>
                </a:solidFill>
                <a:latin typeface="Consolas"/>
                <a:ea typeface="Consolas"/>
                <a:cs typeface="Consolas"/>
                <a:sym typeface="Consolas"/>
              </a:rPr>
              <a:t>n</a:t>
            </a:r>
            <a:r>
              <a:rPr lang="en" sz="1500">
                <a:solidFill>
                  <a:srgbClr val="FFFFFF"/>
                </a:solidFill>
                <a:latin typeface="Consolas"/>
                <a:ea typeface="Consolas"/>
                <a:cs typeface="Consolas"/>
                <a:sym typeface="Consolas"/>
              </a:rPr>
              <a:t> [</a:t>
            </a:r>
            <a:r>
              <a:rPr lang="en" sz="1500">
                <a:solidFill>
                  <a:srgbClr val="09885A"/>
                </a:solidFill>
                <a:latin typeface="Consolas"/>
                <a:ea typeface="Consolas"/>
                <a:cs typeface="Consolas"/>
                <a:sym typeface="Consolas"/>
              </a:rPr>
              <a:t>0</a:t>
            </a:r>
            <a:r>
              <a:rPr lang="en" sz="1500">
                <a:solidFill>
                  <a:srgbClr val="FFFFFF"/>
                </a:solidFill>
                <a:latin typeface="Consolas"/>
                <a:ea typeface="Consolas"/>
                <a:cs typeface="Consolas"/>
                <a:sym typeface="Consolas"/>
              </a:rPr>
              <a: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result, attention_plot = evaluate(image)</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4DD0E1"/>
                </a:solidFill>
                <a:latin typeface="Consolas"/>
                <a:ea typeface="Consolas"/>
                <a:cs typeface="Consolas"/>
                <a:sym typeface="Consolas"/>
              </a:rPr>
              <a:t>print</a:t>
            </a:r>
            <a:r>
              <a:rPr lang="en" sz="1500">
                <a:solidFill>
                  <a:srgbClr val="FFFFFF"/>
                </a:solidFill>
                <a:latin typeface="Consolas"/>
                <a:ea typeface="Consolas"/>
                <a:cs typeface="Consolas"/>
                <a:sym typeface="Consolas"/>
              </a:rPr>
              <a:t> (</a:t>
            </a:r>
            <a:r>
              <a:rPr lang="en" sz="1500">
                <a:solidFill>
                  <a:srgbClr val="F06292"/>
                </a:solidFill>
                <a:latin typeface="Consolas"/>
                <a:ea typeface="Consolas"/>
                <a:cs typeface="Consolas"/>
                <a:sym typeface="Consolas"/>
              </a:rPr>
              <a:t>'Real Caption:'</a:t>
            </a:r>
            <a:r>
              <a:rPr lang="en" sz="1500">
                <a:solidFill>
                  <a:srgbClr val="FFFFFF"/>
                </a:solidFill>
                <a:latin typeface="Consolas"/>
                <a:ea typeface="Consolas"/>
                <a:cs typeface="Consolas"/>
                <a:sym typeface="Consolas"/>
              </a:rPr>
              <a:t>, real_caption)</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4DD0E1"/>
                </a:solidFill>
                <a:latin typeface="Consolas"/>
                <a:ea typeface="Consolas"/>
                <a:cs typeface="Consolas"/>
                <a:sym typeface="Consolas"/>
              </a:rPr>
              <a:t>print</a:t>
            </a:r>
            <a:r>
              <a:rPr lang="en" sz="1500">
                <a:solidFill>
                  <a:srgbClr val="FFFFFF"/>
                </a:solidFill>
                <a:latin typeface="Consolas"/>
                <a:ea typeface="Consolas"/>
                <a:cs typeface="Consolas"/>
                <a:sym typeface="Consolas"/>
              </a:rPr>
              <a:t> (</a:t>
            </a:r>
            <a:r>
              <a:rPr lang="en" sz="1500">
                <a:solidFill>
                  <a:srgbClr val="F06292"/>
                </a:solidFill>
                <a:latin typeface="Consolas"/>
                <a:ea typeface="Consolas"/>
                <a:cs typeface="Consolas"/>
                <a:sym typeface="Consolas"/>
              </a:rPr>
              <a:t>'Prediction Caption:'</a:t>
            </a:r>
            <a:r>
              <a:rPr lang="en" sz="1500">
                <a:solidFill>
                  <a:srgbClr val="FFFFFF"/>
                </a:solidFill>
                <a:latin typeface="Consolas"/>
                <a:ea typeface="Consolas"/>
                <a:cs typeface="Consolas"/>
                <a:sym typeface="Consolas"/>
              </a:rPr>
              <a:t>, </a:t>
            </a:r>
            <a:r>
              <a:rPr lang="en" sz="1500">
                <a:solidFill>
                  <a:srgbClr val="F06292"/>
                </a:solidFill>
                <a:latin typeface="Consolas"/>
                <a:ea typeface="Consolas"/>
                <a:cs typeface="Consolas"/>
                <a:sym typeface="Consolas"/>
              </a:rPr>
              <a:t>' '</a:t>
            </a:r>
            <a:r>
              <a:rPr lang="en" sz="1500">
                <a:solidFill>
                  <a:srgbClr val="FFFFFF"/>
                </a:solidFill>
                <a:latin typeface="Consolas"/>
                <a:ea typeface="Consolas"/>
                <a:cs typeface="Consolas"/>
                <a:sym typeface="Consolas"/>
              </a:rPr>
              <a:t>.join(result))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plot_attention(image, result, attention_plot)</a:t>
            </a:r>
            <a:endParaRPr sz="1500">
              <a:solidFill>
                <a:srgbClr val="FFFFFF"/>
              </a:solidFill>
              <a:latin typeface="Consolas"/>
              <a:ea typeface="Consolas"/>
              <a:cs typeface="Consolas"/>
              <a:sym typeface="Consolas"/>
            </a:endParaRPr>
          </a:p>
          <a:p>
            <a:pPr indent="0" lvl="0" marL="0" rtl="0" algn="l">
              <a:lnSpc>
                <a:spcPct val="130000"/>
              </a:lnSpc>
              <a:spcBef>
                <a:spcPts val="0"/>
              </a:spcBef>
              <a:spcAft>
                <a:spcPts val="0"/>
              </a:spcAft>
              <a:buNone/>
            </a:pPr>
            <a:r>
              <a:rPr lang="en" sz="1500">
                <a:solidFill>
                  <a:srgbClr val="FFFFFF"/>
                </a:solidFill>
                <a:latin typeface="Consolas"/>
                <a:ea typeface="Consolas"/>
                <a:cs typeface="Consolas"/>
                <a:sym typeface="Consolas"/>
              </a:rPr>
              <a:t>Image.</a:t>
            </a:r>
            <a:r>
              <a:rPr lang="en" sz="1500">
                <a:solidFill>
                  <a:srgbClr val="4DD0E1"/>
                </a:solidFill>
                <a:latin typeface="Consolas"/>
                <a:ea typeface="Consolas"/>
                <a:cs typeface="Consolas"/>
                <a:sym typeface="Consolas"/>
              </a:rPr>
              <a:t>open</a:t>
            </a:r>
            <a:r>
              <a:rPr lang="en" sz="1500">
                <a:solidFill>
                  <a:srgbClr val="FFFFFF"/>
                </a:solidFill>
                <a:latin typeface="Consolas"/>
                <a:ea typeface="Consolas"/>
                <a:cs typeface="Consolas"/>
                <a:sym typeface="Consolas"/>
              </a:rPr>
              <a:t>(img_name_val[rid])</a:t>
            </a:r>
            <a:endParaRPr sz="1500">
              <a:solidFill>
                <a:srgbClr val="4DD0E1"/>
              </a:solidFill>
              <a:latin typeface="Consolas"/>
              <a:ea typeface="Consolas"/>
              <a:cs typeface="Consolas"/>
              <a:sym typeface="Consolas"/>
            </a:endParaRPr>
          </a:p>
        </p:txBody>
      </p:sp>
      <p:sp>
        <p:nvSpPr>
          <p:cNvPr id="389" name="Google Shape;389;p60"/>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Validating the Captions</a:t>
            </a:r>
            <a:r>
              <a:rPr b="1" lang="en" sz="2000">
                <a:solidFill>
                  <a:srgbClr val="FFFFFF"/>
                </a:solidFill>
                <a:latin typeface="Google Sans"/>
                <a:ea typeface="Google Sans"/>
                <a:cs typeface="Google Sans"/>
                <a:sym typeface="Google Sans"/>
              </a:rPr>
              <a:t> (4 of 4)</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61"/>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p>
            <a:pPr indent="-342900" lvl="0" marL="457200" rtl="0" algn="l">
              <a:spcBef>
                <a:spcPts val="0"/>
              </a:spcBef>
              <a:spcAft>
                <a:spcPts val="0"/>
              </a:spcAft>
              <a:buSzPts val="1800"/>
              <a:buChar char="●"/>
            </a:pPr>
            <a:r>
              <a:rPr lang="en">
                <a:solidFill>
                  <a:srgbClr val="000000"/>
                </a:solidFill>
              </a:rPr>
              <a:t>Try this model on a new image from the Internet</a:t>
            </a:r>
            <a:endParaRPr>
              <a:solidFill>
                <a:srgbClr val="000000"/>
              </a:solidFill>
            </a:endParaRPr>
          </a:p>
          <a:p>
            <a:pPr indent="-342900" lvl="0" marL="457200" rtl="0" algn="l">
              <a:lnSpc>
                <a:spcPct val="100000"/>
              </a:lnSpc>
              <a:spcBef>
                <a:spcPts val="0"/>
              </a:spcBef>
              <a:spcAft>
                <a:spcPts val="0"/>
              </a:spcAft>
              <a:buSzPts val="1800"/>
              <a:buChar char="●"/>
            </a:pPr>
            <a:r>
              <a:rPr lang="en">
                <a:solidFill>
                  <a:srgbClr val="000000"/>
                </a:solidFill>
              </a:rPr>
              <a:t>T</a:t>
            </a:r>
            <a:r>
              <a:rPr lang="en">
                <a:solidFill>
                  <a:srgbClr val="000000"/>
                </a:solidFill>
              </a:rPr>
              <a:t>rain the model on a different dataset.</a:t>
            </a:r>
            <a:endParaRPr>
              <a:solidFill>
                <a:srgbClr val="000000"/>
              </a:solidFill>
            </a:endParaRPr>
          </a:p>
          <a:p>
            <a:pPr indent="-342900" lvl="0" marL="457200" rtl="0" algn="l">
              <a:lnSpc>
                <a:spcPct val="100000"/>
              </a:lnSpc>
              <a:spcBef>
                <a:spcPts val="0"/>
              </a:spcBef>
              <a:spcAft>
                <a:spcPts val="0"/>
              </a:spcAft>
              <a:buSzPts val="1800"/>
              <a:buChar char="●"/>
            </a:pPr>
            <a:r>
              <a:rPr lang="en" u="sng">
                <a:solidFill>
                  <a:srgbClr val="1973E8"/>
                </a:solidFill>
                <a:hlinkClick r:id="rId3"/>
              </a:rPr>
              <a:t>Language Translation with Attention codelab</a:t>
            </a:r>
            <a:r>
              <a:rPr lang="en">
                <a:solidFill>
                  <a:srgbClr val="000000"/>
                </a:solidFill>
              </a:rPr>
              <a:t>.</a:t>
            </a:r>
            <a:endParaRPr>
              <a:solidFill>
                <a:srgbClr val="000000"/>
              </a:solidFill>
            </a:endParaRPr>
          </a:p>
        </p:txBody>
      </p:sp>
      <p:sp>
        <p:nvSpPr>
          <p:cNvPr id="395" name="Google Shape;395;p61"/>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rgbClr val="000000"/>
                </a:solidFill>
              </a:rPr>
              <a:t>Next Steps</a:t>
            </a:r>
            <a:endParaRPr b="0" sz="2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34" name="Shape 134"/>
        <p:cNvGrpSpPr/>
        <p:nvPr/>
      </p:nvGrpSpPr>
      <p:grpSpPr>
        <a:xfrm>
          <a:off x="0" y="0"/>
          <a:ext cx="0" cy="0"/>
          <a:chOff x="0" y="0"/>
          <a:chExt cx="0" cy="0"/>
        </a:xfrm>
      </p:grpSpPr>
      <p:sp>
        <p:nvSpPr>
          <p:cNvPr id="135" name="Google Shape;135;p25"/>
          <p:cNvSpPr txBox="1"/>
          <p:nvPr/>
        </p:nvSpPr>
        <p:spPr>
          <a:xfrm>
            <a:off x="594425" y="982600"/>
            <a:ext cx="6987300" cy="31053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
        <p:nvSpPr>
          <p:cNvPr id="136" name="Google Shape;136;p25"/>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p>
            <a:pPr indent="-342900" lvl="0" marL="457200" rtl="0" algn="l">
              <a:spcBef>
                <a:spcPts val="0"/>
              </a:spcBef>
              <a:spcAft>
                <a:spcPts val="0"/>
              </a:spcAft>
              <a:buSzPts val="1800"/>
              <a:buChar char="●"/>
            </a:pPr>
            <a:r>
              <a:rPr lang="en">
                <a:solidFill>
                  <a:srgbClr val="000000"/>
                </a:solidFill>
              </a:rPr>
              <a:t>What are three important things you’ve learned in this course? Share them with a partner.</a:t>
            </a:r>
            <a:endParaRPr>
              <a:solidFill>
                <a:srgbClr val="000000"/>
              </a:solidFill>
            </a:endParaRPr>
          </a:p>
          <a:p>
            <a:pPr indent="0" lvl="0" marL="457200" rtl="0" algn="l">
              <a:spcBef>
                <a:spcPts val="0"/>
              </a:spcBef>
              <a:spcAft>
                <a:spcPts val="0"/>
              </a:spcAft>
              <a:buNone/>
            </a:pPr>
            <a:r>
              <a:t/>
            </a:r>
            <a:endParaRPr>
              <a:solidFill>
                <a:srgbClr val="000000"/>
              </a:solidFill>
            </a:endParaRPr>
          </a:p>
          <a:p>
            <a:pPr indent="-342900" lvl="0" marL="457200" rtl="0" algn="l">
              <a:spcBef>
                <a:spcPts val="0"/>
              </a:spcBef>
              <a:spcAft>
                <a:spcPts val="0"/>
              </a:spcAft>
              <a:buSzPts val="1800"/>
              <a:buChar char="●"/>
            </a:pPr>
            <a:r>
              <a:rPr lang="en">
                <a:solidFill>
                  <a:srgbClr val="000000"/>
                </a:solidFill>
              </a:rPr>
              <a:t>What are the basic, high-level steps to follow when creating a machine learning project? </a:t>
            </a:r>
            <a:endParaRPr>
              <a:solidFill>
                <a:srgbClr val="000000"/>
              </a:solidFill>
            </a:endParaRPr>
          </a:p>
        </p:txBody>
      </p:sp>
      <p:sp>
        <p:nvSpPr>
          <p:cNvPr id="137" name="Google Shape;137;p25"/>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pic>
        <p:nvPicPr>
          <p:cNvPr id="142" name="Google Shape;142;p26"/>
          <p:cNvPicPr preferRelativeResize="0"/>
          <p:nvPr/>
        </p:nvPicPr>
        <p:blipFill rotWithShape="1">
          <a:blip r:embed="rId3">
            <a:alphaModFix/>
          </a:blip>
          <a:srcRect b="0" l="0" r="0" t="10857"/>
          <a:stretch/>
        </p:blipFill>
        <p:spPr>
          <a:xfrm>
            <a:off x="2193929" y="3145575"/>
            <a:ext cx="4756134" cy="1705701"/>
          </a:xfrm>
          <a:prstGeom prst="rect">
            <a:avLst/>
          </a:prstGeom>
          <a:noFill/>
          <a:ln>
            <a:noFill/>
          </a:ln>
        </p:spPr>
      </p:pic>
      <p:grpSp>
        <p:nvGrpSpPr>
          <p:cNvPr id="143" name="Google Shape;143;p26"/>
          <p:cNvGrpSpPr/>
          <p:nvPr/>
        </p:nvGrpSpPr>
        <p:grpSpPr>
          <a:xfrm>
            <a:off x="611138" y="1107500"/>
            <a:ext cx="7921725" cy="1705700"/>
            <a:chOff x="439575" y="802700"/>
            <a:chExt cx="7921725" cy="1705700"/>
          </a:xfrm>
        </p:grpSpPr>
        <p:pic>
          <p:nvPicPr>
            <p:cNvPr id="144" name="Google Shape;144;p26"/>
            <p:cNvPicPr preferRelativeResize="0"/>
            <p:nvPr/>
          </p:nvPicPr>
          <p:blipFill>
            <a:blip r:embed="rId4">
              <a:alphaModFix/>
            </a:blip>
            <a:stretch>
              <a:fillRect/>
            </a:stretch>
          </p:blipFill>
          <p:spPr>
            <a:xfrm>
              <a:off x="439575" y="802700"/>
              <a:ext cx="2562550" cy="1705700"/>
            </a:xfrm>
            <a:prstGeom prst="rect">
              <a:avLst/>
            </a:prstGeom>
            <a:noFill/>
            <a:ln>
              <a:noFill/>
            </a:ln>
          </p:spPr>
        </p:pic>
        <p:sp>
          <p:nvSpPr>
            <p:cNvPr id="145" name="Google Shape;145;p26"/>
            <p:cNvSpPr txBox="1"/>
            <p:nvPr/>
          </p:nvSpPr>
          <p:spPr>
            <a:xfrm>
              <a:off x="5641800" y="1313396"/>
              <a:ext cx="2719500" cy="684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Google Sans"/>
                  <a:ea typeface="Google Sans"/>
                  <a:cs typeface="Google Sans"/>
                  <a:sym typeface="Google Sans"/>
                </a:rPr>
                <a:t>The person is riding a surfboard in the ocean.</a:t>
              </a:r>
              <a:endParaRPr sz="1800">
                <a:latin typeface="Google Sans"/>
                <a:ea typeface="Google Sans"/>
                <a:cs typeface="Google Sans"/>
                <a:sym typeface="Google Sans"/>
              </a:endParaRPr>
            </a:p>
          </p:txBody>
        </p:sp>
        <p:cxnSp>
          <p:nvCxnSpPr>
            <p:cNvPr id="146" name="Google Shape;146;p26"/>
            <p:cNvCxnSpPr>
              <a:stCxn id="145" idx="1"/>
            </p:cNvCxnSpPr>
            <p:nvPr/>
          </p:nvCxnSpPr>
          <p:spPr>
            <a:xfrm rot="10800000">
              <a:off x="3226200" y="1655546"/>
              <a:ext cx="2415600" cy="0"/>
            </a:xfrm>
            <a:prstGeom prst="straightConnector1">
              <a:avLst/>
            </a:prstGeom>
            <a:noFill/>
            <a:ln cap="flat" cmpd="sng" w="28575">
              <a:solidFill>
                <a:schemeClr val="dk2"/>
              </a:solidFill>
              <a:prstDash val="solid"/>
              <a:round/>
              <a:headEnd len="med" w="med" type="triangle"/>
              <a:tailEnd len="med" w="med" type="none"/>
            </a:ln>
          </p:spPr>
        </p:cxnSp>
      </p:grpSp>
      <p:sp>
        <p:nvSpPr>
          <p:cNvPr id="147" name="Google Shape;147;p26"/>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latin typeface="Google Sans"/>
                <a:ea typeface="Google Sans"/>
                <a:cs typeface="Google Sans"/>
                <a:sym typeface="Google Sans"/>
              </a:rPr>
              <a:t>Attention-based ML</a:t>
            </a:r>
            <a:endParaRPr b="1" sz="2000">
              <a:latin typeface="Google Sans"/>
              <a:ea typeface="Google Sans"/>
              <a:cs typeface="Google Sans"/>
              <a:sym typeface="Google Sans"/>
            </a:endParaRPr>
          </a:p>
        </p:txBody>
      </p:sp>
      <p:cxnSp>
        <p:nvCxnSpPr>
          <p:cNvPr id="148" name="Google Shape;148;p26"/>
          <p:cNvCxnSpPr>
            <a:stCxn id="144" idx="2"/>
            <a:endCxn id="142" idx="1"/>
          </p:cNvCxnSpPr>
          <p:nvPr/>
        </p:nvCxnSpPr>
        <p:spPr>
          <a:xfrm flipH="1" rot="-5400000">
            <a:off x="1450513" y="3255100"/>
            <a:ext cx="1185300" cy="301500"/>
          </a:xfrm>
          <a:prstGeom prst="bentConnector2">
            <a:avLst/>
          </a:prstGeom>
          <a:noFill/>
          <a:ln cap="flat" cmpd="sng" w="9525">
            <a:solidFill>
              <a:schemeClr val="dk2"/>
            </a:solidFill>
            <a:prstDash val="dash"/>
            <a:round/>
            <a:headEnd len="med" w="med" type="none"/>
            <a:tailEnd len="med" w="med" type="triangle"/>
          </a:ln>
        </p:spPr>
      </p:cxnSp>
      <p:cxnSp>
        <p:nvCxnSpPr>
          <p:cNvPr id="149" name="Google Shape;149;p26"/>
          <p:cNvCxnSpPr>
            <a:stCxn id="142" idx="3"/>
            <a:endCxn id="145" idx="2"/>
          </p:cNvCxnSpPr>
          <p:nvPr/>
        </p:nvCxnSpPr>
        <p:spPr>
          <a:xfrm flipH="1" rot="10800000">
            <a:off x="6950062" y="2302525"/>
            <a:ext cx="223200" cy="1695900"/>
          </a:xfrm>
          <a:prstGeom prst="bentConnector2">
            <a:avLst/>
          </a:prstGeom>
          <a:noFill/>
          <a:ln cap="flat" cmpd="sng" w="9525">
            <a:solidFill>
              <a:schemeClr val="dk2"/>
            </a:solidFill>
            <a:prstDash val="dash"/>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par>
                                <p:cTn fill="hold" nodeType="with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par>
                                <p:cTn fill="hold" nodeType="with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Attention-based ML</a:t>
            </a:r>
            <a:endParaRPr/>
          </a:p>
        </p:txBody>
      </p:sp>
      <p:pic>
        <p:nvPicPr>
          <p:cNvPr id="155" name="Google Shape;155;p27"/>
          <p:cNvPicPr preferRelativeResize="0"/>
          <p:nvPr/>
        </p:nvPicPr>
        <p:blipFill rotWithShape="1">
          <a:blip r:embed="rId3">
            <a:alphaModFix/>
          </a:blip>
          <a:srcRect b="60117" l="0" r="0" t="6812"/>
          <a:stretch/>
        </p:blipFill>
        <p:spPr>
          <a:xfrm>
            <a:off x="1927850" y="3424138"/>
            <a:ext cx="5288300" cy="1138898"/>
          </a:xfrm>
          <a:prstGeom prst="rect">
            <a:avLst/>
          </a:prstGeom>
          <a:noFill/>
          <a:ln>
            <a:noFill/>
          </a:ln>
        </p:spPr>
      </p:pic>
      <p:pic>
        <p:nvPicPr>
          <p:cNvPr id="156" name="Google Shape;156;p27"/>
          <p:cNvPicPr preferRelativeResize="0"/>
          <p:nvPr/>
        </p:nvPicPr>
        <p:blipFill rotWithShape="1">
          <a:blip r:embed="rId3">
            <a:alphaModFix/>
          </a:blip>
          <a:srcRect b="0" l="5388" r="6131" t="43368"/>
          <a:stretch/>
        </p:blipFill>
        <p:spPr>
          <a:xfrm>
            <a:off x="2232512" y="1154738"/>
            <a:ext cx="4678976" cy="1950351"/>
          </a:xfrm>
          <a:prstGeom prst="rect">
            <a:avLst/>
          </a:prstGeom>
          <a:noFill/>
          <a:ln>
            <a:noFill/>
          </a:ln>
        </p:spPr>
      </p:pic>
      <p:sp>
        <p:nvSpPr>
          <p:cNvPr id="157" name="Google Shape;157;p27"/>
          <p:cNvSpPr txBox="1"/>
          <p:nvPr/>
        </p:nvSpPr>
        <p:spPr>
          <a:xfrm>
            <a:off x="4459400" y="4573800"/>
            <a:ext cx="4527000" cy="493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latin typeface="Google Sans"/>
                <a:ea typeface="Google Sans"/>
                <a:cs typeface="Google Sans"/>
                <a:sym typeface="Google Sans"/>
              </a:rPr>
              <a:t>Images from </a:t>
            </a:r>
            <a:r>
              <a:rPr lang="en" sz="800" u="sng">
                <a:solidFill>
                  <a:srgbClr val="1A73E8"/>
                </a:solidFill>
                <a:latin typeface="Google Sans"/>
                <a:ea typeface="Google Sans"/>
                <a:cs typeface="Google Sans"/>
                <a:sym typeface="Google Sans"/>
                <a:hlinkClick r:id="rId4"/>
              </a:rPr>
              <a:t>Show, Attend and Tell</a:t>
            </a:r>
            <a:r>
              <a:rPr lang="en" sz="800">
                <a:latin typeface="Google Sans"/>
                <a:ea typeface="Google Sans"/>
                <a:cs typeface="Google Sans"/>
                <a:sym typeface="Google Sans"/>
              </a:rPr>
              <a:t>,</a:t>
            </a:r>
            <a:endParaRPr sz="800">
              <a:latin typeface="Google Sans"/>
              <a:ea typeface="Google Sans"/>
              <a:cs typeface="Google Sans"/>
              <a:sym typeface="Google Sans"/>
            </a:endParaRPr>
          </a:p>
          <a:p>
            <a:pPr indent="0" lvl="0" marL="0" rtl="0" algn="r">
              <a:spcBef>
                <a:spcPts val="0"/>
              </a:spcBef>
              <a:spcAft>
                <a:spcPts val="0"/>
              </a:spcAft>
              <a:buNone/>
            </a:pPr>
            <a:r>
              <a:rPr lang="en" sz="800">
                <a:latin typeface="Google Sans"/>
                <a:ea typeface="Google Sans"/>
                <a:cs typeface="Google Sans"/>
                <a:sym typeface="Google Sans"/>
              </a:rPr>
              <a:t>Xu, K., et. al. </a:t>
            </a:r>
            <a:r>
              <a:rPr lang="en" sz="800">
                <a:latin typeface="Google Sans"/>
                <a:ea typeface="Google Sans"/>
                <a:cs typeface="Google Sans"/>
                <a:sym typeface="Google Sans"/>
              </a:rPr>
              <a:t>(2016)</a:t>
            </a:r>
            <a:endParaRPr sz="8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grpSp>
        <p:nvGrpSpPr>
          <p:cNvPr id="162" name="Google Shape;162;p28"/>
          <p:cNvGrpSpPr/>
          <p:nvPr/>
        </p:nvGrpSpPr>
        <p:grpSpPr>
          <a:xfrm>
            <a:off x="1204813" y="1709000"/>
            <a:ext cx="6138863" cy="2165000"/>
            <a:chOff x="1204813" y="1709000"/>
            <a:chExt cx="6138863" cy="2165000"/>
          </a:xfrm>
        </p:grpSpPr>
        <p:pic>
          <p:nvPicPr>
            <p:cNvPr id="163" name="Google Shape;163;p28"/>
            <p:cNvPicPr preferRelativeResize="0"/>
            <p:nvPr/>
          </p:nvPicPr>
          <p:blipFill>
            <a:blip r:embed="rId3">
              <a:alphaModFix/>
            </a:blip>
            <a:stretch>
              <a:fillRect/>
            </a:stretch>
          </p:blipFill>
          <p:spPr>
            <a:xfrm>
              <a:off x="1204813" y="1709000"/>
              <a:ext cx="6024332" cy="2165000"/>
            </a:xfrm>
            <a:prstGeom prst="rect">
              <a:avLst/>
            </a:prstGeom>
            <a:noFill/>
            <a:ln>
              <a:noFill/>
            </a:ln>
          </p:spPr>
        </p:pic>
        <p:grpSp>
          <p:nvGrpSpPr>
            <p:cNvPr id="164" name="Google Shape;164;p28"/>
            <p:cNvGrpSpPr/>
            <p:nvPr/>
          </p:nvGrpSpPr>
          <p:grpSpPr>
            <a:xfrm>
              <a:off x="6205550" y="2633675"/>
              <a:ext cx="1138125" cy="1003000"/>
              <a:chOff x="6205550" y="2633675"/>
              <a:chExt cx="1138125" cy="1003000"/>
            </a:xfrm>
          </p:grpSpPr>
          <p:sp>
            <p:nvSpPr>
              <p:cNvPr id="165" name="Google Shape;165;p28"/>
              <p:cNvSpPr/>
              <p:nvPr/>
            </p:nvSpPr>
            <p:spPr>
              <a:xfrm>
                <a:off x="7015175" y="2633675"/>
                <a:ext cx="328500" cy="933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6205550" y="3329475"/>
                <a:ext cx="921300" cy="307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67" name="Google Shape;167;p28"/>
          <p:cNvCxnSpPr>
            <a:endCxn id="168" idx="1"/>
          </p:cNvCxnSpPr>
          <p:nvPr/>
        </p:nvCxnSpPr>
        <p:spPr>
          <a:xfrm flipH="1" rot="10800000">
            <a:off x="7126925" y="2535663"/>
            <a:ext cx="552600" cy="3600"/>
          </a:xfrm>
          <a:prstGeom prst="straightConnector1">
            <a:avLst/>
          </a:prstGeom>
          <a:noFill/>
          <a:ln cap="flat" cmpd="sng" w="28575">
            <a:solidFill>
              <a:srgbClr val="616161"/>
            </a:solidFill>
            <a:prstDash val="solid"/>
            <a:round/>
            <a:headEnd len="med" w="med" type="none"/>
            <a:tailEnd len="med" w="med" type="triangle"/>
          </a:ln>
        </p:spPr>
      </p:cxnSp>
      <p:grpSp>
        <p:nvGrpSpPr>
          <p:cNvPr id="169" name="Google Shape;169;p28"/>
          <p:cNvGrpSpPr/>
          <p:nvPr/>
        </p:nvGrpSpPr>
        <p:grpSpPr>
          <a:xfrm>
            <a:off x="7679525" y="1902088"/>
            <a:ext cx="1062125" cy="1244075"/>
            <a:chOff x="7929600" y="2043850"/>
            <a:chExt cx="1062125" cy="1244075"/>
          </a:xfrm>
        </p:grpSpPr>
        <p:sp>
          <p:nvSpPr>
            <p:cNvPr id="170" name="Google Shape;170;p28"/>
            <p:cNvSpPr/>
            <p:nvPr/>
          </p:nvSpPr>
          <p:spPr>
            <a:xfrm>
              <a:off x="7991475" y="2043850"/>
              <a:ext cx="990600" cy="1226700"/>
            </a:xfrm>
            <a:prstGeom prst="roundRect">
              <a:avLst>
                <a:gd fmla="val 16667"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28"/>
            <p:cNvGrpSpPr/>
            <p:nvPr/>
          </p:nvGrpSpPr>
          <p:grpSpPr>
            <a:xfrm>
              <a:off x="7929600" y="2061200"/>
              <a:ext cx="1062125" cy="1226725"/>
              <a:chOff x="7929600" y="1832600"/>
              <a:chExt cx="1062125" cy="1226725"/>
            </a:xfrm>
          </p:grpSpPr>
          <p:sp>
            <p:nvSpPr>
              <p:cNvPr id="168" name="Google Shape;168;p28"/>
              <p:cNvSpPr txBox="1"/>
              <p:nvPr/>
            </p:nvSpPr>
            <p:spPr>
              <a:xfrm>
                <a:off x="7929600" y="1838325"/>
                <a:ext cx="604800" cy="1221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chemeClr val="dk1"/>
                    </a:solidFill>
                    <a:latin typeface="Consolas"/>
                    <a:ea typeface="Consolas"/>
                    <a:cs typeface="Consolas"/>
                    <a:sym typeface="Consolas"/>
                  </a:rPr>
                  <a:t>Apple</a:t>
                </a:r>
                <a:endParaRPr sz="1100">
                  <a:solidFill>
                    <a:schemeClr val="dk1"/>
                  </a:solidFill>
                  <a:latin typeface="Consolas"/>
                  <a:ea typeface="Consolas"/>
                  <a:cs typeface="Consolas"/>
                  <a:sym typeface="Consolas"/>
                </a:endParaRPr>
              </a:p>
              <a:p>
                <a:pPr indent="0" lvl="0" marL="0" rtl="0" algn="r">
                  <a:spcBef>
                    <a:spcPts val="0"/>
                  </a:spcBef>
                  <a:spcAft>
                    <a:spcPts val="0"/>
                  </a:spcAft>
                  <a:buClr>
                    <a:schemeClr val="dk1"/>
                  </a:buClr>
                  <a:buSzPts val="1100"/>
                  <a:buFont typeface="Arial"/>
                  <a:buNone/>
                </a:pPr>
                <a:r>
                  <a:rPr lang="en" sz="1100">
                    <a:solidFill>
                      <a:schemeClr val="dk1"/>
                    </a:solidFill>
                    <a:latin typeface="Consolas"/>
                    <a:ea typeface="Consolas"/>
                    <a:cs typeface="Consolas"/>
                    <a:sym typeface="Consolas"/>
                  </a:rPr>
                  <a:t>Face</a:t>
                </a:r>
                <a:endParaRPr sz="1100">
                  <a:latin typeface="Consolas"/>
                  <a:ea typeface="Consolas"/>
                  <a:cs typeface="Consolas"/>
                  <a:sym typeface="Consolas"/>
                </a:endParaRPr>
              </a:p>
              <a:p>
                <a:pPr indent="0" lvl="0" marL="0" rtl="0" algn="r">
                  <a:spcBef>
                    <a:spcPts val="0"/>
                  </a:spcBef>
                  <a:spcAft>
                    <a:spcPts val="0"/>
                  </a:spcAft>
                  <a:buNone/>
                </a:pPr>
                <a:r>
                  <a:rPr lang="en" sz="1100">
                    <a:latin typeface="Consolas"/>
                    <a:ea typeface="Consolas"/>
                    <a:cs typeface="Consolas"/>
                    <a:sym typeface="Consolas"/>
                  </a:rPr>
                  <a:t>Pizza</a:t>
                </a:r>
                <a:endParaRPr sz="1100">
                  <a:latin typeface="Consolas"/>
                  <a:ea typeface="Consolas"/>
                  <a:cs typeface="Consolas"/>
                  <a:sym typeface="Consolas"/>
                </a:endParaRPr>
              </a:p>
              <a:p>
                <a:pPr indent="0" lvl="0" marL="0" rtl="0" algn="r">
                  <a:spcBef>
                    <a:spcPts val="0"/>
                  </a:spcBef>
                  <a:spcAft>
                    <a:spcPts val="0"/>
                  </a:spcAft>
                  <a:buNone/>
                </a:pPr>
                <a:r>
                  <a:rPr lang="en" sz="1100">
                    <a:latin typeface="Consolas"/>
                    <a:ea typeface="Consolas"/>
                    <a:cs typeface="Consolas"/>
                    <a:sym typeface="Consolas"/>
                  </a:rPr>
                  <a:t>Shoe</a:t>
                </a:r>
                <a:endParaRPr sz="1100">
                  <a:latin typeface="Consolas"/>
                  <a:ea typeface="Consolas"/>
                  <a:cs typeface="Consolas"/>
                  <a:sym typeface="Consolas"/>
                </a:endParaRPr>
              </a:p>
              <a:p>
                <a:pPr indent="0" lvl="0" marL="0" rtl="0" algn="r">
                  <a:spcBef>
                    <a:spcPts val="0"/>
                  </a:spcBef>
                  <a:spcAft>
                    <a:spcPts val="0"/>
                  </a:spcAft>
                  <a:buNone/>
                </a:pPr>
                <a:r>
                  <a:rPr lang="en" sz="1100">
                    <a:latin typeface="Consolas"/>
                    <a:ea typeface="Consolas"/>
                    <a:cs typeface="Consolas"/>
                    <a:sym typeface="Consolas"/>
                  </a:rPr>
                  <a:t>Tree</a:t>
                </a:r>
                <a:endParaRPr sz="1100">
                  <a:latin typeface="Consolas"/>
                  <a:ea typeface="Consolas"/>
                  <a:cs typeface="Consolas"/>
                  <a:sym typeface="Consolas"/>
                </a:endParaRPr>
              </a:p>
              <a:p>
                <a:pPr indent="0" lvl="0" marL="0" rtl="0" algn="r">
                  <a:spcBef>
                    <a:spcPts val="0"/>
                  </a:spcBef>
                  <a:spcAft>
                    <a:spcPts val="0"/>
                  </a:spcAft>
                  <a:buNone/>
                </a:pPr>
                <a:r>
                  <a:rPr lang="en" sz="1100">
                    <a:latin typeface="Consolas"/>
                    <a:ea typeface="Consolas"/>
                    <a:cs typeface="Consolas"/>
                    <a:sym typeface="Consolas"/>
                  </a:rPr>
                  <a:t>...</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a:p>
                <a:pPr indent="0" lvl="0" marL="0" rtl="0" algn="r">
                  <a:spcBef>
                    <a:spcPts val="0"/>
                  </a:spcBef>
                  <a:spcAft>
                    <a:spcPts val="0"/>
                  </a:spcAft>
                  <a:buNone/>
                </a:pPr>
                <a:r>
                  <a:t/>
                </a:r>
                <a:endParaRPr sz="1100">
                  <a:latin typeface="Consolas"/>
                  <a:ea typeface="Consolas"/>
                  <a:cs typeface="Consolas"/>
                  <a:sym typeface="Consolas"/>
                </a:endParaRPr>
              </a:p>
            </p:txBody>
          </p:sp>
          <p:sp>
            <p:nvSpPr>
              <p:cNvPr id="172" name="Google Shape;172;p28"/>
              <p:cNvSpPr txBox="1"/>
              <p:nvPr/>
            </p:nvSpPr>
            <p:spPr>
              <a:xfrm>
                <a:off x="8386925" y="1832600"/>
                <a:ext cx="604800" cy="12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:0:30</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:0.95</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:0.30</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:0.00</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:0.00</a:t>
                </a:r>
                <a:endParaRPr sz="1100">
                  <a:solidFill>
                    <a:schemeClr val="dk1"/>
                  </a:solidFill>
                  <a:latin typeface="Consolas"/>
                  <a:ea typeface="Consolas"/>
                  <a:cs typeface="Consolas"/>
                  <a:sym typeface="Consolas"/>
                </a:endParaRPr>
              </a:p>
            </p:txBody>
          </p:sp>
        </p:grpSp>
      </p:grpSp>
      <p:grpSp>
        <p:nvGrpSpPr>
          <p:cNvPr id="173" name="Google Shape;173;p28"/>
          <p:cNvGrpSpPr/>
          <p:nvPr/>
        </p:nvGrpSpPr>
        <p:grpSpPr>
          <a:xfrm>
            <a:off x="402360" y="1709005"/>
            <a:ext cx="561757" cy="1592121"/>
            <a:chOff x="2905350" y="3226325"/>
            <a:chExt cx="354600" cy="1005000"/>
          </a:xfrm>
        </p:grpSpPr>
        <p:sp>
          <p:nvSpPr>
            <p:cNvPr id="174" name="Google Shape;174;p28"/>
            <p:cNvSpPr/>
            <p:nvPr/>
          </p:nvSpPr>
          <p:spPr>
            <a:xfrm>
              <a:off x="2905350" y="3226325"/>
              <a:ext cx="354600" cy="1005000"/>
            </a:xfrm>
            <a:prstGeom prst="cube">
              <a:avLst>
                <a:gd fmla="val 63296"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3074275" y="3415450"/>
              <a:ext cx="168900" cy="636900"/>
            </a:xfrm>
            <a:prstGeom prst="smileyFace">
              <a:avLst>
                <a:gd fmla="val 4653"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6" name="Google Shape;176;p28"/>
          <p:cNvCxnSpPr>
            <a:stCxn id="177" idx="6"/>
          </p:cNvCxnSpPr>
          <p:nvPr/>
        </p:nvCxnSpPr>
        <p:spPr>
          <a:xfrm>
            <a:off x="844850" y="2551200"/>
            <a:ext cx="500400" cy="6900"/>
          </a:xfrm>
          <a:prstGeom prst="straightConnector1">
            <a:avLst/>
          </a:prstGeom>
          <a:noFill/>
          <a:ln cap="flat" cmpd="sng" w="28575">
            <a:solidFill>
              <a:srgbClr val="616161"/>
            </a:solidFill>
            <a:prstDash val="solid"/>
            <a:round/>
            <a:headEnd len="med" w="med" type="none"/>
            <a:tailEnd len="med" w="med" type="triangle"/>
          </a:ln>
        </p:spPr>
      </p:cxnSp>
      <p:sp>
        <p:nvSpPr>
          <p:cNvPr id="177" name="Google Shape;177;p28"/>
          <p:cNvSpPr/>
          <p:nvPr/>
        </p:nvSpPr>
        <p:spPr>
          <a:xfrm>
            <a:off x="783950" y="2520750"/>
            <a:ext cx="60900" cy="60900"/>
          </a:xfrm>
          <a:prstGeom prst="ellipse">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Inception Classification Model</a:t>
            </a:r>
            <a:endParaRPr/>
          </a:p>
        </p:txBody>
      </p:sp>
      <p:grpSp>
        <p:nvGrpSpPr>
          <p:cNvPr id="179" name="Google Shape;179;p28"/>
          <p:cNvGrpSpPr/>
          <p:nvPr/>
        </p:nvGrpSpPr>
        <p:grpSpPr>
          <a:xfrm>
            <a:off x="1771650" y="1056013"/>
            <a:ext cx="1524000" cy="1172838"/>
            <a:chOff x="1771650" y="1056013"/>
            <a:chExt cx="1524000" cy="1172838"/>
          </a:xfrm>
        </p:grpSpPr>
        <p:sp>
          <p:nvSpPr>
            <p:cNvPr id="180" name="Google Shape;180;p28"/>
            <p:cNvSpPr/>
            <p:nvPr/>
          </p:nvSpPr>
          <p:spPr>
            <a:xfrm flipH="1" rot="5400000">
              <a:off x="2228850" y="1162050"/>
              <a:ext cx="609600" cy="1524000"/>
            </a:xfrm>
            <a:prstGeom prst="rightBrace">
              <a:avLst>
                <a:gd fmla="val 28124"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8"/>
            <p:cNvSpPr txBox="1"/>
            <p:nvPr/>
          </p:nvSpPr>
          <p:spPr>
            <a:xfrm>
              <a:off x="2169300" y="1056013"/>
              <a:ext cx="728700" cy="34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ogle Sans"/>
                  <a:ea typeface="Google Sans"/>
                  <a:cs typeface="Google Sans"/>
                  <a:sym typeface="Google Sans"/>
                </a:rPr>
                <a:t>Edges</a:t>
              </a:r>
              <a:endParaRPr>
                <a:latin typeface="Google Sans"/>
                <a:ea typeface="Google Sans"/>
                <a:cs typeface="Google Sans"/>
                <a:sym typeface="Google Sans"/>
              </a:endParaRPr>
            </a:p>
          </p:txBody>
        </p:sp>
        <p:cxnSp>
          <p:nvCxnSpPr>
            <p:cNvPr id="182" name="Google Shape;182;p28"/>
            <p:cNvCxnSpPr>
              <a:stCxn id="180" idx="1"/>
            </p:cNvCxnSpPr>
            <p:nvPr/>
          </p:nvCxnSpPr>
          <p:spPr>
            <a:xfrm rot="10800000">
              <a:off x="2533650" y="1379250"/>
              <a:ext cx="0" cy="240000"/>
            </a:xfrm>
            <a:prstGeom prst="straightConnector1">
              <a:avLst/>
            </a:prstGeom>
            <a:noFill/>
            <a:ln cap="flat" cmpd="sng" w="9525">
              <a:solidFill>
                <a:schemeClr val="dk2"/>
              </a:solidFill>
              <a:prstDash val="solid"/>
              <a:round/>
              <a:headEnd len="med" w="med" type="none"/>
              <a:tailEnd len="med" w="med" type="none"/>
            </a:ln>
          </p:spPr>
        </p:cxnSp>
      </p:grpSp>
      <p:grpSp>
        <p:nvGrpSpPr>
          <p:cNvPr id="183" name="Google Shape;183;p28"/>
          <p:cNvGrpSpPr/>
          <p:nvPr/>
        </p:nvGrpSpPr>
        <p:grpSpPr>
          <a:xfrm>
            <a:off x="3600450" y="2827050"/>
            <a:ext cx="1524000" cy="1192500"/>
            <a:chOff x="3600450" y="2827050"/>
            <a:chExt cx="1524000" cy="1192500"/>
          </a:xfrm>
        </p:grpSpPr>
        <p:sp>
          <p:nvSpPr>
            <p:cNvPr id="184" name="Google Shape;184;p28"/>
            <p:cNvSpPr/>
            <p:nvPr/>
          </p:nvSpPr>
          <p:spPr>
            <a:xfrm flipH="1" rot="-5400000">
              <a:off x="4057650" y="2369850"/>
              <a:ext cx="609600" cy="1524000"/>
            </a:xfrm>
            <a:prstGeom prst="rightBrace">
              <a:avLst>
                <a:gd fmla="val 28124"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8"/>
            <p:cNvSpPr txBox="1"/>
            <p:nvPr/>
          </p:nvSpPr>
          <p:spPr>
            <a:xfrm>
              <a:off x="3971925" y="3676650"/>
              <a:ext cx="783300" cy="34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ogle Sans"/>
                  <a:ea typeface="Google Sans"/>
                  <a:cs typeface="Google Sans"/>
                  <a:sym typeface="Google Sans"/>
                </a:rPr>
                <a:t>Shapes</a:t>
              </a:r>
              <a:endParaRPr>
                <a:latin typeface="Google Sans"/>
                <a:ea typeface="Google Sans"/>
                <a:cs typeface="Google Sans"/>
                <a:sym typeface="Google Sans"/>
              </a:endParaRPr>
            </a:p>
          </p:txBody>
        </p:sp>
        <p:cxnSp>
          <p:nvCxnSpPr>
            <p:cNvPr id="186" name="Google Shape;186;p28"/>
            <p:cNvCxnSpPr>
              <a:stCxn id="184" idx="1"/>
              <a:endCxn id="185" idx="0"/>
            </p:cNvCxnSpPr>
            <p:nvPr/>
          </p:nvCxnSpPr>
          <p:spPr>
            <a:xfrm>
              <a:off x="4362450" y="3436650"/>
              <a:ext cx="1200" cy="240000"/>
            </a:xfrm>
            <a:prstGeom prst="straightConnector1">
              <a:avLst/>
            </a:prstGeom>
            <a:noFill/>
            <a:ln cap="flat" cmpd="sng" w="9525">
              <a:solidFill>
                <a:schemeClr val="dk2"/>
              </a:solidFill>
              <a:prstDash val="solid"/>
              <a:round/>
              <a:headEnd len="med" w="med" type="none"/>
              <a:tailEnd len="med" w="med" type="none"/>
            </a:ln>
          </p:spPr>
        </p:cxnSp>
      </p:grpSp>
      <p:grpSp>
        <p:nvGrpSpPr>
          <p:cNvPr id="187" name="Google Shape;187;p28"/>
          <p:cNvGrpSpPr/>
          <p:nvPr/>
        </p:nvGrpSpPr>
        <p:grpSpPr>
          <a:xfrm>
            <a:off x="5200591" y="1023950"/>
            <a:ext cx="1585874" cy="1204924"/>
            <a:chOff x="1771650" y="1023926"/>
            <a:chExt cx="1524000" cy="1204924"/>
          </a:xfrm>
        </p:grpSpPr>
        <p:sp>
          <p:nvSpPr>
            <p:cNvPr id="188" name="Google Shape;188;p28"/>
            <p:cNvSpPr/>
            <p:nvPr/>
          </p:nvSpPr>
          <p:spPr>
            <a:xfrm flipH="1" rot="5400000">
              <a:off x="2228850" y="1162050"/>
              <a:ext cx="609600" cy="1524000"/>
            </a:xfrm>
            <a:prstGeom prst="rightBrace">
              <a:avLst>
                <a:gd fmla="val 28124"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txBox="1"/>
            <p:nvPr/>
          </p:nvSpPr>
          <p:spPr>
            <a:xfrm>
              <a:off x="2023388" y="1023926"/>
              <a:ext cx="1020600" cy="46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ogle Sans"/>
                  <a:ea typeface="Google Sans"/>
                  <a:cs typeface="Google Sans"/>
                  <a:sym typeface="Google Sans"/>
                </a:rPr>
                <a:t>High-level Features</a:t>
              </a:r>
              <a:endParaRPr>
                <a:latin typeface="Google Sans"/>
                <a:ea typeface="Google Sans"/>
                <a:cs typeface="Google Sans"/>
                <a:sym typeface="Google Sans"/>
              </a:endParaRPr>
            </a:p>
          </p:txBody>
        </p:sp>
      </p:grpSp>
      <p:cxnSp>
        <p:nvCxnSpPr>
          <p:cNvPr id="190" name="Google Shape;190;p28"/>
          <p:cNvCxnSpPr>
            <a:stCxn id="188" idx="1"/>
            <a:endCxn id="189" idx="2"/>
          </p:cNvCxnSpPr>
          <p:nvPr/>
        </p:nvCxnSpPr>
        <p:spPr>
          <a:xfrm rot="10800000">
            <a:off x="5993528" y="1489974"/>
            <a:ext cx="0" cy="129300"/>
          </a:xfrm>
          <a:prstGeom prst="straightConnector1">
            <a:avLst/>
          </a:prstGeom>
          <a:noFill/>
          <a:ln cap="flat" cmpd="sng" w="9525">
            <a:solidFill>
              <a:schemeClr val="dk2"/>
            </a:solidFill>
            <a:prstDash val="solid"/>
            <a:round/>
            <a:headEnd len="med" w="med" type="none"/>
            <a:tailEnd len="med" w="med" type="none"/>
          </a:ln>
        </p:spPr>
      </p:cxnSp>
      <p:sp>
        <p:nvSpPr>
          <p:cNvPr id="191" name="Google Shape;191;p28"/>
          <p:cNvSpPr/>
          <p:nvPr/>
        </p:nvSpPr>
        <p:spPr>
          <a:xfrm>
            <a:off x="6841250" y="1713750"/>
            <a:ext cx="219000" cy="1697700"/>
          </a:xfrm>
          <a:prstGeom prst="cube">
            <a:avLst>
              <a:gd fmla="val 93166" name="adj"/>
            </a:avLst>
          </a:prstGeom>
          <a:solidFill>
            <a:srgbClr val="000000">
              <a:alpha val="23660"/>
            </a:srgbClr>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Sequence Model</a:t>
            </a:r>
            <a:endParaRPr/>
          </a:p>
        </p:txBody>
      </p:sp>
      <p:pic>
        <p:nvPicPr>
          <p:cNvPr id="197" name="Google Shape;197;p29"/>
          <p:cNvPicPr preferRelativeResize="0"/>
          <p:nvPr/>
        </p:nvPicPr>
        <p:blipFill>
          <a:blip r:embed="rId3">
            <a:alphaModFix/>
          </a:blip>
          <a:stretch>
            <a:fillRect/>
          </a:stretch>
        </p:blipFill>
        <p:spPr>
          <a:xfrm>
            <a:off x="1776026" y="1114787"/>
            <a:ext cx="5591949" cy="3353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A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